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2" r:id="rId2"/>
    <p:sldId id="257" r:id="rId3"/>
    <p:sldId id="265" r:id="rId4"/>
    <p:sldId id="266" r:id="rId5"/>
    <p:sldId id="274" r:id="rId6"/>
    <p:sldId id="275" r:id="rId7"/>
    <p:sldId id="277" r:id="rId8"/>
    <p:sldId id="276" r:id="rId9"/>
    <p:sldId id="268" r:id="rId10"/>
    <p:sldId id="269" r:id="rId11"/>
    <p:sldId id="270"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8522"/>
    <a:srgbClr val="5D7373"/>
    <a:srgbClr val="595959"/>
    <a:srgbClr val="52CBBE"/>
    <a:srgbClr val="FF7D8B"/>
    <a:srgbClr val="F0EEF0"/>
    <a:srgbClr val="D49807"/>
    <a:srgbClr val="323C79"/>
    <a:srgbClr val="FF5969"/>
    <a:srgbClr val="92D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84" autoAdjust="0"/>
    <p:restoredTop sz="94660"/>
  </p:normalViewPr>
  <p:slideViewPr>
    <p:cSldViewPr snapToGrid="0">
      <p:cViewPr varScale="1">
        <p:scale>
          <a:sx n="85" d="100"/>
          <a:sy n="85" d="100"/>
        </p:scale>
        <p:origin x="12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tif>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t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5085F-39AA-4BF6-ADC6-DB7E6A84577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8D6840-804A-4EE2-9237-DF3082EB0B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0AC296-AA56-4995-96B1-D96538F66E6A}"/>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5" name="Footer Placeholder 4">
            <a:extLst>
              <a:ext uri="{FF2B5EF4-FFF2-40B4-BE49-F238E27FC236}">
                <a16:creationId xmlns:a16="http://schemas.microsoft.com/office/drawing/2014/main" id="{6EEC3924-1C30-4845-9069-2D2F657758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FC659-45A1-4C7E-B589-BAD2480A51C8}"/>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2849100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0644C-1C10-4877-A07B-7B05AC2EBB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3DB4D26-52B4-4898-8552-2F1D054D71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3A6C5B-66A8-4A81-A45D-93D23D724635}"/>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5" name="Footer Placeholder 4">
            <a:extLst>
              <a:ext uri="{FF2B5EF4-FFF2-40B4-BE49-F238E27FC236}">
                <a16:creationId xmlns:a16="http://schemas.microsoft.com/office/drawing/2014/main" id="{8FF7F744-22AB-4762-A675-ACF00C149E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91FC1B-4952-452B-B8EE-283480E42234}"/>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2815921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F877EA-AC99-405D-B38F-4660E72FF82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E066D8-189F-488D-A7E5-4459F9B2E2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5BEAFC-B594-451D-8850-A7A24657DBDA}"/>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5" name="Footer Placeholder 4">
            <a:extLst>
              <a:ext uri="{FF2B5EF4-FFF2-40B4-BE49-F238E27FC236}">
                <a16:creationId xmlns:a16="http://schemas.microsoft.com/office/drawing/2014/main" id="{B12D64D5-5E6F-4CB3-B6D5-8699A80578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5B1F07-FD96-433B-95F4-B0A3D7C32DF6}"/>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4276303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6169F-C062-4D8D-9958-1D64499E94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387B74-E2BF-4A3A-8FA7-7C2B278FFCA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ED4C83-1284-4BB3-B0F1-7527C89661E7}"/>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5" name="Footer Placeholder 4">
            <a:extLst>
              <a:ext uri="{FF2B5EF4-FFF2-40B4-BE49-F238E27FC236}">
                <a16:creationId xmlns:a16="http://schemas.microsoft.com/office/drawing/2014/main" id="{4DAC4C6C-5C03-4C0D-999F-46A8D8FEE7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F4CEED-C381-4F77-974B-A24C4CF9B14C}"/>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3773300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5723-8353-4BF9-B9CB-2D34455A54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AE687A1-AD7E-4378-B552-DC83DB2881D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0AF83E-646C-443E-9282-7819CF5200C7}"/>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5" name="Footer Placeholder 4">
            <a:extLst>
              <a:ext uri="{FF2B5EF4-FFF2-40B4-BE49-F238E27FC236}">
                <a16:creationId xmlns:a16="http://schemas.microsoft.com/office/drawing/2014/main" id="{9F1F728B-3948-4C88-AAA0-4F54A3C44A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94F194-5328-4DA6-BBA8-8B80D2D55785}"/>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1004017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DFCAF-C8A8-4867-B332-B1DB7EEA05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F172D0-2806-40E1-B714-009535E16CA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22C12FF-C408-4261-86B1-E469061B0B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6618A1-9C6F-4CCF-A77B-2713F6712615}"/>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6" name="Footer Placeholder 5">
            <a:extLst>
              <a:ext uri="{FF2B5EF4-FFF2-40B4-BE49-F238E27FC236}">
                <a16:creationId xmlns:a16="http://schemas.microsoft.com/office/drawing/2014/main" id="{07244AEE-3393-4D49-9979-D6D98B6613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AC99E8-B06B-4E92-8E2B-46D25471DC6C}"/>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2654312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D1621-F7F5-4BB1-90B7-5918C21ECCA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7D1E33-57A8-46FC-9F0A-DBAAC83136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ADF519-9420-4361-B317-69BDEF3C1C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A47AFEA-2435-4690-9A20-FAF6F3D91B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935725-854D-4F34-B863-B1C6AD61D8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AF3BB0-E2B3-4BDF-9FC8-3CA1730F75AA}"/>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8" name="Footer Placeholder 7">
            <a:extLst>
              <a:ext uri="{FF2B5EF4-FFF2-40B4-BE49-F238E27FC236}">
                <a16:creationId xmlns:a16="http://schemas.microsoft.com/office/drawing/2014/main" id="{DA703049-F984-41BE-AA9F-2BCF0CC0DFC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6B8A0D-A110-4D1A-9C5E-CD82DAC8B9A4}"/>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2177701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EF6A4-97ED-4F1E-8E89-4709772A2C6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11927F1-7B9B-4828-874E-E75145DD8396}"/>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4" name="Footer Placeholder 3">
            <a:extLst>
              <a:ext uri="{FF2B5EF4-FFF2-40B4-BE49-F238E27FC236}">
                <a16:creationId xmlns:a16="http://schemas.microsoft.com/office/drawing/2014/main" id="{A88C380D-0A32-42DB-B1E4-2D6DE111D9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013471-C12C-447D-8C9F-DC9A49EB0532}"/>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1645378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6931D3-8B39-47ED-B2CF-9CCB73D443D4}"/>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3" name="Footer Placeholder 2">
            <a:extLst>
              <a:ext uri="{FF2B5EF4-FFF2-40B4-BE49-F238E27FC236}">
                <a16:creationId xmlns:a16="http://schemas.microsoft.com/office/drawing/2014/main" id="{91AB8897-1640-4FB0-BBA7-22F9CB2D24F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3B87AA-C7C2-4464-8067-1B84C8B126AC}"/>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37052838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479F1-FA60-42A8-9D3F-17A0EC69F7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51EB8A-DA26-459D-ACE1-0646B2C4C7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0313457-EAFE-4A31-BAE9-494DCE9162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187ABB-5AE7-446E-9333-CFBE002E4FB0}"/>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6" name="Footer Placeholder 5">
            <a:extLst>
              <a:ext uri="{FF2B5EF4-FFF2-40B4-BE49-F238E27FC236}">
                <a16:creationId xmlns:a16="http://schemas.microsoft.com/office/drawing/2014/main" id="{EF85996A-0D3E-4141-905C-09E425F985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0AD0C1-EBF9-41E8-B1DF-9B75B30B1588}"/>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2588958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17464-C7F0-4B64-9465-9A2BC20251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74D177E-335A-4379-BFB6-6F6502707AA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96966AD-1EDB-4702-B13F-25E92CE123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09F454-B1AD-474C-8296-DD6D65DB2CF7}"/>
              </a:ext>
            </a:extLst>
          </p:cNvPr>
          <p:cNvSpPr>
            <a:spLocks noGrp="1"/>
          </p:cNvSpPr>
          <p:nvPr>
            <p:ph type="dt" sz="half" idx="10"/>
          </p:nvPr>
        </p:nvSpPr>
        <p:spPr/>
        <p:txBody>
          <a:bodyPr/>
          <a:lstStyle/>
          <a:p>
            <a:fld id="{ECE19B81-D1BB-4DF3-A8CC-0F35E61FCDB0}" type="datetimeFigureOut">
              <a:rPr lang="en-US" smtClean="0"/>
              <a:t>11/15/2022</a:t>
            </a:fld>
            <a:endParaRPr lang="en-US"/>
          </a:p>
        </p:txBody>
      </p:sp>
      <p:sp>
        <p:nvSpPr>
          <p:cNvPr id="6" name="Footer Placeholder 5">
            <a:extLst>
              <a:ext uri="{FF2B5EF4-FFF2-40B4-BE49-F238E27FC236}">
                <a16:creationId xmlns:a16="http://schemas.microsoft.com/office/drawing/2014/main" id="{E249C371-7954-4586-B599-0631A885FD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FB02A8-1BAD-4A42-B2BF-78176A5A3A71}"/>
              </a:ext>
            </a:extLst>
          </p:cNvPr>
          <p:cNvSpPr>
            <a:spLocks noGrp="1"/>
          </p:cNvSpPr>
          <p:nvPr>
            <p:ph type="sldNum" sz="quarter" idx="12"/>
          </p:nvPr>
        </p:nvSpPr>
        <p:spPr/>
        <p:txBody>
          <a:bodyPr/>
          <a:lstStyle/>
          <a:p>
            <a:fld id="{5E2C3620-4DE2-48EF-AF31-0F5DD9BFD6D6}" type="slidenum">
              <a:rPr lang="en-US" smtClean="0"/>
              <a:t>‹#›</a:t>
            </a:fld>
            <a:endParaRPr lang="en-US"/>
          </a:p>
        </p:txBody>
      </p:sp>
    </p:spTree>
    <p:extLst>
      <p:ext uri="{BB962C8B-B14F-4D97-AF65-F5344CB8AC3E}">
        <p14:creationId xmlns:p14="http://schemas.microsoft.com/office/powerpoint/2010/main" val="1763923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8ACDEC-4A75-4D7E-A116-1344963134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886FBE-71E4-4C4E-85BE-9BB04B5D88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429899-B643-4492-BE2B-7EEE6CF365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E19B81-D1BB-4DF3-A8CC-0F35E61FCDB0}" type="datetimeFigureOut">
              <a:rPr lang="en-US" smtClean="0"/>
              <a:t>11/15/2022</a:t>
            </a:fld>
            <a:endParaRPr lang="en-US"/>
          </a:p>
        </p:txBody>
      </p:sp>
      <p:sp>
        <p:nvSpPr>
          <p:cNvPr id="5" name="Footer Placeholder 4">
            <a:extLst>
              <a:ext uri="{FF2B5EF4-FFF2-40B4-BE49-F238E27FC236}">
                <a16:creationId xmlns:a16="http://schemas.microsoft.com/office/drawing/2014/main" id="{A81DBEC5-2151-47BB-9484-437784F4C4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38C11DA-074A-41E0-9609-A511677CC6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2C3620-4DE2-48EF-AF31-0F5DD9BFD6D6}" type="slidenum">
              <a:rPr lang="en-US" smtClean="0"/>
              <a:t>‹#›</a:t>
            </a:fld>
            <a:endParaRPr lang="en-US"/>
          </a:p>
        </p:txBody>
      </p:sp>
    </p:spTree>
    <p:extLst>
      <p:ext uri="{BB962C8B-B14F-4D97-AF65-F5344CB8AC3E}">
        <p14:creationId xmlns:p14="http://schemas.microsoft.com/office/powerpoint/2010/main" val="3148968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microsoft.com/office/2007/relationships/hdphoto" Target="../media/hdphoto2.wdp"/><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tif"/><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tif"/><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cxnSp>
        <p:nvCxnSpPr>
          <p:cNvPr id="5" name="Straight Connector 4"/>
          <p:cNvCxnSpPr/>
          <p:nvPr/>
        </p:nvCxnSpPr>
        <p:spPr>
          <a:xfrm>
            <a:off x="3625242" y="-4764"/>
            <a:ext cx="0" cy="6862764"/>
          </a:xfrm>
          <a:prstGeom prst="line">
            <a:avLst/>
          </a:prstGeom>
          <a:ln>
            <a:solidFill>
              <a:srgbClr val="595959"/>
            </a:solidFill>
            <a:prstDash val="dash"/>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CC327164-17FF-4DE0-9E9B-F7CEF524BDCA}"/>
              </a:ext>
            </a:extLst>
          </p:cNvPr>
          <p:cNvGrpSpPr/>
          <p:nvPr/>
        </p:nvGrpSpPr>
        <p:grpSpPr>
          <a:xfrm>
            <a:off x="-9308754" y="0"/>
            <a:ext cx="12482920" cy="6858000"/>
            <a:chOff x="-9296849" y="0"/>
            <a:chExt cx="12482920" cy="6858000"/>
          </a:xfrm>
        </p:grpSpPr>
        <p:sp>
          <p:nvSpPr>
            <p:cNvPr id="15" name="Rectangle 14">
              <a:extLst>
                <a:ext uri="{FF2B5EF4-FFF2-40B4-BE49-F238E27FC236}">
                  <a16:creationId xmlns:a16="http://schemas.microsoft.com/office/drawing/2014/main" id="{CFC2F059-8E54-4001-8796-4C372505F15C}"/>
                </a:ext>
              </a:extLst>
            </p:cNvPr>
            <p:cNvSpPr/>
            <p:nvPr/>
          </p:nvSpPr>
          <p:spPr>
            <a:xfrm>
              <a:off x="-9296849"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9CA5D056-97B8-4FFF-9320-5B4740BDA197}"/>
                </a:ext>
              </a:extLst>
            </p:cNvPr>
            <p:cNvSpPr/>
            <p:nvPr/>
          </p:nvSpPr>
          <p:spPr>
            <a:xfrm>
              <a:off x="2728871" y="4916770"/>
              <a:ext cx="457200" cy="194123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3" name="Group 42">
            <a:extLst>
              <a:ext uri="{FF2B5EF4-FFF2-40B4-BE49-F238E27FC236}">
                <a16:creationId xmlns:a16="http://schemas.microsoft.com/office/drawing/2014/main" id="{74C7045C-B018-403C-B042-352268DD2796}"/>
              </a:ext>
            </a:extLst>
          </p:cNvPr>
          <p:cNvGrpSpPr/>
          <p:nvPr/>
        </p:nvGrpSpPr>
        <p:grpSpPr>
          <a:xfrm>
            <a:off x="-9761987" y="0"/>
            <a:ext cx="12482920" cy="6865925"/>
            <a:chOff x="-9766749" y="0"/>
            <a:chExt cx="12482920" cy="6865925"/>
          </a:xfrm>
        </p:grpSpPr>
        <p:sp>
          <p:nvSpPr>
            <p:cNvPr id="40" name="Rectangle 39">
              <a:extLst>
                <a:ext uri="{FF2B5EF4-FFF2-40B4-BE49-F238E27FC236}">
                  <a16:creationId xmlns:a16="http://schemas.microsoft.com/office/drawing/2014/main" id="{006F4ED6-E10D-4D93-B4BB-A139F6FF6A4D}"/>
                </a:ext>
              </a:extLst>
            </p:cNvPr>
            <p:cNvSpPr/>
            <p:nvPr/>
          </p:nvSpPr>
          <p:spPr>
            <a:xfrm>
              <a:off x="-9766749"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64F3B0A9-5B97-44E5-B826-87FFC6B06E86}"/>
                </a:ext>
              </a:extLst>
            </p:cNvPr>
            <p:cNvSpPr/>
            <p:nvPr/>
          </p:nvSpPr>
          <p:spPr>
            <a:xfrm>
              <a:off x="2258971" y="3917895"/>
              <a:ext cx="457200" cy="2948030"/>
            </a:xfrm>
            <a:prstGeom prst="rect">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9" name="Group 48">
            <a:extLst>
              <a:ext uri="{FF2B5EF4-FFF2-40B4-BE49-F238E27FC236}">
                <a16:creationId xmlns:a16="http://schemas.microsoft.com/office/drawing/2014/main" id="{6A1185BD-102B-4BF1-A55F-DE7989A6BA57}"/>
              </a:ext>
            </a:extLst>
          </p:cNvPr>
          <p:cNvGrpSpPr/>
          <p:nvPr/>
        </p:nvGrpSpPr>
        <p:grpSpPr>
          <a:xfrm>
            <a:off x="-10226306" y="0"/>
            <a:ext cx="12482922" cy="6858000"/>
            <a:chOff x="-10231068" y="0"/>
            <a:chExt cx="12482922" cy="6858000"/>
          </a:xfrm>
        </p:grpSpPr>
        <p:sp>
          <p:nvSpPr>
            <p:cNvPr id="45" name="Rectangle 44">
              <a:extLst>
                <a:ext uri="{FF2B5EF4-FFF2-40B4-BE49-F238E27FC236}">
                  <a16:creationId xmlns:a16="http://schemas.microsoft.com/office/drawing/2014/main" id="{0216CD6F-2374-4872-86F3-92F01698A734}"/>
                </a:ext>
              </a:extLst>
            </p:cNvPr>
            <p:cNvSpPr/>
            <p:nvPr/>
          </p:nvSpPr>
          <p:spPr>
            <a:xfrm>
              <a:off x="-10231068"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F40471C5-12F5-4387-8B17-1290DAFA918E}"/>
                </a:ext>
              </a:extLst>
            </p:cNvPr>
            <p:cNvSpPr/>
            <p:nvPr/>
          </p:nvSpPr>
          <p:spPr>
            <a:xfrm>
              <a:off x="1794654" y="2999858"/>
              <a:ext cx="457200" cy="3858141"/>
            </a:xfrm>
            <a:prstGeom prst="rect">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6471EBC4-87A6-491F-9577-5FE2AC99B8AB}"/>
              </a:ext>
            </a:extLst>
          </p:cNvPr>
          <p:cNvGrpSpPr/>
          <p:nvPr/>
        </p:nvGrpSpPr>
        <p:grpSpPr>
          <a:xfrm>
            <a:off x="-10675329" y="0"/>
            <a:ext cx="12482921" cy="6858000"/>
            <a:chOff x="-10684854" y="0"/>
            <a:chExt cx="12482921" cy="6858000"/>
          </a:xfrm>
        </p:grpSpPr>
        <p:sp>
          <p:nvSpPr>
            <p:cNvPr id="51" name="Rectangle 50">
              <a:extLst>
                <a:ext uri="{FF2B5EF4-FFF2-40B4-BE49-F238E27FC236}">
                  <a16:creationId xmlns:a16="http://schemas.microsoft.com/office/drawing/2014/main" id="{A5855400-E72A-4996-AD04-1CE953706F4D}"/>
                </a:ext>
              </a:extLst>
            </p:cNvPr>
            <p:cNvSpPr/>
            <p:nvPr/>
          </p:nvSpPr>
          <p:spPr>
            <a:xfrm>
              <a:off x="-1068485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1552E5B3-117B-4ECF-B808-BD4F048FA23D}"/>
                </a:ext>
              </a:extLst>
            </p:cNvPr>
            <p:cNvSpPr/>
            <p:nvPr/>
          </p:nvSpPr>
          <p:spPr>
            <a:xfrm>
              <a:off x="1340867" y="1978583"/>
              <a:ext cx="457200" cy="2993877"/>
            </a:xfrm>
            <a:prstGeom prst="rect">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213DEA38-B2EA-48AA-ABD7-8C8B9BFA77E8}"/>
              </a:ext>
            </a:extLst>
          </p:cNvPr>
          <p:cNvGrpSpPr/>
          <p:nvPr/>
        </p:nvGrpSpPr>
        <p:grpSpPr>
          <a:xfrm>
            <a:off x="-11128589" y="0"/>
            <a:ext cx="12482923" cy="6858000"/>
            <a:chOff x="-11138114" y="0"/>
            <a:chExt cx="12482923" cy="6858000"/>
          </a:xfrm>
        </p:grpSpPr>
        <p:sp>
          <p:nvSpPr>
            <p:cNvPr id="57" name="Rectangle 56">
              <a:extLst>
                <a:ext uri="{FF2B5EF4-FFF2-40B4-BE49-F238E27FC236}">
                  <a16:creationId xmlns:a16="http://schemas.microsoft.com/office/drawing/2014/main" id="{BEA7FB13-F899-4788-8132-1C0AE0F81BD2}"/>
                </a:ext>
              </a:extLst>
            </p:cNvPr>
            <p:cNvSpPr/>
            <p:nvPr/>
          </p:nvSpPr>
          <p:spPr>
            <a:xfrm>
              <a:off x="-1113811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3214D61A-32CC-425F-B83D-9B69CCA47932}"/>
                </a:ext>
              </a:extLst>
            </p:cNvPr>
            <p:cNvSpPr/>
            <p:nvPr/>
          </p:nvSpPr>
          <p:spPr>
            <a:xfrm>
              <a:off x="887609" y="0"/>
              <a:ext cx="457200" cy="393808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683111" y="1076603"/>
              <a:ext cx="2624399"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sp>
        <p:nvSpPr>
          <p:cNvPr id="101" name="TextBox 100">
            <a:extLst>
              <a:ext uri="{FF2B5EF4-FFF2-40B4-BE49-F238E27FC236}">
                <a16:creationId xmlns:a16="http://schemas.microsoft.com/office/drawing/2014/main" id="{99D26AEB-DEDC-41F2-8B5D-F8C7A74481C7}"/>
              </a:ext>
            </a:extLst>
          </p:cNvPr>
          <p:cNvSpPr txBox="1"/>
          <p:nvPr/>
        </p:nvSpPr>
        <p:spPr>
          <a:xfrm rot="16200000">
            <a:off x="-824036" y="1713934"/>
            <a:ext cx="3889537"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WORK COMPLETED</a:t>
            </a:r>
            <a:endParaRPr lang="en-US" sz="2400" b="1" dirty="0">
              <a:solidFill>
                <a:srgbClr val="F0EEF0"/>
              </a:solidFill>
              <a:latin typeface="Tw Cen MT" panose="020B0602020104020603" pitchFamily="34" charset="0"/>
            </a:endParaRPr>
          </a:p>
        </p:txBody>
      </p:sp>
      <p:sp>
        <p:nvSpPr>
          <p:cNvPr id="102" name="TextBox 101">
            <a:extLst>
              <a:ext uri="{FF2B5EF4-FFF2-40B4-BE49-F238E27FC236}">
                <a16:creationId xmlns:a16="http://schemas.microsoft.com/office/drawing/2014/main" id="{49ECC404-AFC9-4772-95FF-42E6C31C5C21}"/>
              </a:ext>
            </a:extLst>
          </p:cNvPr>
          <p:cNvSpPr txBox="1"/>
          <p:nvPr/>
        </p:nvSpPr>
        <p:spPr>
          <a:xfrm rot="16200000">
            <a:off x="1950015" y="5656552"/>
            <a:ext cx="1941229" cy="461665"/>
          </a:xfrm>
          <a:prstGeom prst="rect">
            <a:avLst/>
          </a:prstGeom>
          <a:noFill/>
        </p:spPr>
        <p:txBody>
          <a:bodyPr wrap="square" rtlCol="0">
            <a:spAutoFit/>
          </a:bodyPr>
          <a:lstStyle/>
          <a:p>
            <a:r>
              <a:rPr lang="en-US" sz="2400" b="1" dirty="0" smtClean="0">
                <a:solidFill>
                  <a:srgbClr val="F0EEF0"/>
                </a:solidFill>
                <a:latin typeface="Tw Cen MT" panose="020B0602020104020603" pitchFamily="34" charset="0"/>
              </a:rPr>
              <a:t>ABSTRACT</a:t>
            </a:r>
            <a:endParaRPr lang="en-US" sz="2400" b="1" dirty="0">
              <a:solidFill>
                <a:srgbClr val="F0EEF0"/>
              </a:solidFill>
              <a:latin typeface="Tw Cen MT" panose="020B0602020104020603" pitchFamily="34" charset="0"/>
            </a:endParaRPr>
          </a:p>
        </p:txBody>
      </p:sp>
      <p:sp>
        <p:nvSpPr>
          <p:cNvPr id="104" name="TextBox 103">
            <a:extLst>
              <a:ext uri="{FF2B5EF4-FFF2-40B4-BE49-F238E27FC236}">
                <a16:creationId xmlns:a16="http://schemas.microsoft.com/office/drawing/2014/main" id="{E74A29A0-C51F-430C-8EAF-CE441CA1DC52}"/>
              </a:ext>
            </a:extLst>
          </p:cNvPr>
          <p:cNvSpPr txBox="1"/>
          <p:nvPr/>
        </p:nvSpPr>
        <p:spPr>
          <a:xfrm rot="16200000">
            <a:off x="1157581" y="5317350"/>
            <a:ext cx="2619631" cy="461665"/>
          </a:xfrm>
          <a:prstGeom prst="rect">
            <a:avLst/>
          </a:prstGeom>
          <a:noFill/>
        </p:spPr>
        <p:txBody>
          <a:bodyPr wrap="square" rtlCol="0">
            <a:spAutoFit/>
          </a:bodyPr>
          <a:lstStyle/>
          <a:p>
            <a:r>
              <a:rPr lang="en-US" sz="2400" b="1" dirty="0" smtClean="0">
                <a:solidFill>
                  <a:srgbClr val="F0EEF0"/>
                </a:solidFill>
                <a:latin typeface="Tw Cen MT" panose="020B0602020104020603" pitchFamily="34" charset="0"/>
              </a:rPr>
              <a:t>OBJECTIVES</a:t>
            </a:r>
            <a:endParaRPr lang="en-US" sz="2400" b="1" dirty="0">
              <a:solidFill>
                <a:srgbClr val="F0EEF0"/>
              </a:solidFill>
              <a:latin typeface="Tw Cen MT" panose="020B0602020104020603" pitchFamily="34" charset="0"/>
            </a:endParaRPr>
          </a:p>
        </p:txBody>
      </p:sp>
      <p:sp>
        <p:nvSpPr>
          <p:cNvPr id="105" name="TextBox 104">
            <a:extLst>
              <a:ext uri="{FF2B5EF4-FFF2-40B4-BE49-F238E27FC236}">
                <a16:creationId xmlns:a16="http://schemas.microsoft.com/office/drawing/2014/main" id="{27D3C9FF-E96B-471A-893D-2AAAFA07FC3F}"/>
              </a:ext>
            </a:extLst>
          </p:cNvPr>
          <p:cNvSpPr txBox="1"/>
          <p:nvPr/>
        </p:nvSpPr>
        <p:spPr>
          <a:xfrm rot="16200000">
            <a:off x="304025" y="4928112"/>
            <a:ext cx="3398107" cy="461665"/>
          </a:xfrm>
          <a:prstGeom prst="rect">
            <a:avLst/>
          </a:prstGeom>
          <a:noFill/>
        </p:spPr>
        <p:txBody>
          <a:bodyPr wrap="square" rtlCol="0">
            <a:spAutoFit/>
          </a:bodyPr>
          <a:lstStyle/>
          <a:p>
            <a:r>
              <a:rPr lang="en-US" sz="2400" b="1" dirty="0" smtClean="0">
                <a:solidFill>
                  <a:srgbClr val="F0EEF0"/>
                </a:solidFill>
                <a:latin typeface="Tw Cen MT" panose="020B0602020104020603" pitchFamily="34" charset="0"/>
              </a:rPr>
              <a:t>METHODOLOGY</a:t>
            </a:r>
            <a:endParaRPr lang="en-US" sz="2400" b="1" dirty="0">
              <a:solidFill>
                <a:srgbClr val="F0EEF0"/>
              </a:solidFill>
              <a:latin typeface="Tw Cen MT" panose="020B0602020104020603" pitchFamily="34" charset="0"/>
            </a:endParaRPr>
          </a:p>
        </p:txBody>
      </p:sp>
      <p:sp>
        <p:nvSpPr>
          <p:cNvPr id="106" name="TextBox 105">
            <a:extLst>
              <a:ext uri="{FF2B5EF4-FFF2-40B4-BE49-F238E27FC236}">
                <a16:creationId xmlns:a16="http://schemas.microsoft.com/office/drawing/2014/main" id="{44541429-1ECE-4BE3-AE5C-D8D3203D9F21}"/>
              </a:ext>
            </a:extLst>
          </p:cNvPr>
          <p:cNvSpPr txBox="1"/>
          <p:nvPr/>
        </p:nvSpPr>
        <p:spPr>
          <a:xfrm rot="16200000">
            <a:off x="57117" y="3244688"/>
            <a:ext cx="2993878" cy="461665"/>
          </a:xfrm>
          <a:prstGeom prst="rect">
            <a:avLst/>
          </a:prstGeom>
          <a:noFill/>
        </p:spPr>
        <p:txBody>
          <a:bodyPr wrap="square" rtlCol="0">
            <a:spAutoFit/>
          </a:bodyPr>
          <a:lstStyle/>
          <a:p>
            <a:pPr algn="ctr"/>
            <a:r>
              <a:rPr lang="en-US" sz="2400" b="1" dirty="0" smtClean="0">
                <a:solidFill>
                  <a:srgbClr val="F0EEF0"/>
                </a:solidFill>
                <a:latin typeface="Tw Cen MT" panose="020B0602020104020603" pitchFamily="34" charset="0"/>
              </a:rPr>
              <a:t>IMPLEMENTATION</a:t>
            </a:r>
            <a:endParaRPr lang="en-US" sz="2400" b="1" dirty="0">
              <a:solidFill>
                <a:srgbClr val="F0EEF0"/>
              </a:solidFill>
              <a:latin typeface="Tw Cen MT" panose="020B0602020104020603" pitchFamily="34" charset="0"/>
            </a:endParaRPr>
          </a:p>
        </p:txBody>
      </p:sp>
      <p:sp>
        <p:nvSpPr>
          <p:cNvPr id="35" name="TextBox 34">
            <a:extLst>
              <a:ext uri="{FF2B5EF4-FFF2-40B4-BE49-F238E27FC236}">
                <a16:creationId xmlns:a16="http://schemas.microsoft.com/office/drawing/2014/main" id="{0192D459-FCE7-47CA-AB13-2787C1BD3D6E}"/>
              </a:ext>
            </a:extLst>
          </p:cNvPr>
          <p:cNvSpPr txBox="1"/>
          <p:nvPr/>
        </p:nvSpPr>
        <p:spPr>
          <a:xfrm>
            <a:off x="4419867" y="924877"/>
            <a:ext cx="7115223" cy="1569660"/>
          </a:xfrm>
          <a:prstGeom prst="rect">
            <a:avLst/>
          </a:prstGeom>
          <a:noFill/>
        </p:spPr>
        <p:txBody>
          <a:bodyPr wrap="square" rtlCol="0">
            <a:spAutoFit/>
          </a:bodyPr>
          <a:lstStyle/>
          <a:p>
            <a:r>
              <a:rPr lang="en-US" sz="4800" b="1" dirty="0">
                <a:solidFill>
                  <a:srgbClr val="FF7D8B"/>
                </a:solidFill>
                <a:latin typeface="Tw Cen MT" panose="020B0602020104020603" pitchFamily="34" charset="0"/>
              </a:rPr>
              <a:t>Detection of </a:t>
            </a:r>
            <a:r>
              <a:rPr lang="en-US" sz="4800" b="1" dirty="0" smtClean="0">
                <a:solidFill>
                  <a:srgbClr val="FF7D8B"/>
                </a:solidFill>
                <a:latin typeface="Tw Cen MT" panose="020B0602020104020603" pitchFamily="34" charset="0"/>
              </a:rPr>
              <a:t>ADHD</a:t>
            </a:r>
            <a:br>
              <a:rPr lang="en-US" sz="4800" b="1" dirty="0" smtClean="0">
                <a:solidFill>
                  <a:srgbClr val="FF7D8B"/>
                </a:solidFill>
                <a:latin typeface="Tw Cen MT" panose="020B0602020104020603" pitchFamily="34" charset="0"/>
              </a:rPr>
            </a:br>
            <a:r>
              <a:rPr lang="en-US" sz="4800" b="1" dirty="0" smtClean="0">
                <a:solidFill>
                  <a:schemeClr val="tx1">
                    <a:lumMod val="65000"/>
                    <a:lumOff val="35000"/>
                  </a:schemeClr>
                </a:solidFill>
                <a:latin typeface="Tw Cen MT" panose="020B0602020104020603" pitchFamily="34" charset="0"/>
              </a:rPr>
              <a:t>and </a:t>
            </a:r>
            <a:r>
              <a:rPr lang="en-US" sz="4800" b="1" dirty="0">
                <a:solidFill>
                  <a:schemeClr val="tx1">
                    <a:lumMod val="65000"/>
                    <a:lumOff val="35000"/>
                  </a:schemeClr>
                </a:solidFill>
                <a:latin typeface="Tw Cen MT" panose="020B0602020104020603" pitchFamily="34" charset="0"/>
              </a:rPr>
              <a:t>explaining the </a:t>
            </a:r>
            <a:r>
              <a:rPr lang="en-US" sz="4800" b="1" dirty="0" smtClean="0">
                <a:solidFill>
                  <a:schemeClr val="tx1">
                    <a:lumMod val="65000"/>
                    <a:lumOff val="35000"/>
                  </a:schemeClr>
                </a:solidFill>
                <a:latin typeface="Tw Cen MT" panose="020B0602020104020603" pitchFamily="34" charset="0"/>
              </a:rPr>
              <a:t>factors</a:t>
            </a:r>
            <a:endParaRPr lang="en-US" sz="4800" b="1" dirty="0">
              <a:solidFill>
                <a:srgbClr val="FF5969"/>
              </a:solidFill>
              <a:latin typeface="Tw Cen MT" panose="020B0602020104020603" pitchFamily="34" charset="0"/>
            </a:endParaRPr>
          </a:p>
        </p:txBody>
      </p:sp>
      <p:grpSp>
        <p:nvGrpSpPr>
          <p:cNvPr id="36" name="Group 35"/>
          <p:cNvGrpSpPr/>
          <p:nvPr/>
        </p:nvGrpSpPr>
        <p:grpSpPr>
          <a:xfrm>
            <a:off x="6410126" y="4502780"/>
            <a:ext cx="1101301" cy="1142834"/>
            <a:chOff x="3997409" y="4796052"/>
            <a:chExt cx="1201227" cy="1246529"/>
          </a:xfrm>
        </p:grpSpPr>
        <p:pic>
          <p:nvPicPr>
            <p:cNvPr id="37" name="Picture 2" descr="May be an image of one or more people, people standing, tree and sky"/>
            <p:cNvPicPr>
              <a:picLocks noChangeAspect="1" noChangeArrowheads="1"/>
            </p:cNvPicPr>
            <p:nvPr/>
          </p:nvPicPr>
          <p:blipFill rotWithShape="1">
            <a:blip r:embed="rId2">
              <a:extLst>
                <a:ext uri="{28A0092B-C50C-407E-A947-70E740481C1C}">
                  <a14:useLocalDpi xmlns:a14="http://schemas.microsoft.com/office/drawing/2010/main" val="0"/>
                </a:ext>
              </a:extLst>
            </a:blip>
            <a:srcRect l="38145" t="11136" r="39019" b="66385"/>
            <a:stretch/>
          </p:blipFill>
          <p:spPr bwMode="auto">
            <a:xfrm>
              <a:off x="3997409" y="4841354"/>
              <a:ext cx="1201227" cy="1201227"/>
            </a:xfrm>
            <a:prstGeom prst="flowChartConnector">
              <a:avLst/>
            </a:prstGeom>
            <a:noFill/>
            <a:ln w="57150">
              <a:solidFill>
                <a:srgbClr val="FF5969"/>
              </a:solidFill>
            </a:ln>
            <a:extLst>
              <a:ext uri="{909E8E84-426E-40DD-AFC4-6F175D3DCCD1}">
                <a14:hiddenFill xmlns:a14="http://schemas.microsoft.com/office/drawing/2010/main">
                  <a:solidFill>
                    <a:srgbClr val="FFFFFF"/>
                  </a:solidFill>
                </a14:hiddenFill>
              </a:ext>
            </a:extLst>
          </p:spPr>
        </p:pic>
        <p:sp>
          <p:nvSpPr>
            <p:cNvPr id="39" name="Oval 38"/>
            <p:cNvSpPr/>
            <p:nvPr/>
          </p:nvSpPr>
          <p:spPr>
            <a:xfrm>
              <a:off x="4794227" y="4796052"/>
              <a:ext cx="352815" cy="352815"/>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w Cen MT" panose="020B0602020104020603" pitchFamily="34" charset="0"/>
                </a:rPr>
                <a:t>2</a:t>
              </a:r>
              <a:endParaRPr lang="en-IN" b="1" dirty="0">
                <a:latin typeface="Tw Cen MT" panose="020B0602020104020603" pitchFamily="34" charset="0"/>
              </a:endParaRPr>
            </a:p>
          </p:txBody>
        </p:sp>
      </p:grpSp>
      <p:grpSp>
        <p:nvGrpSpPr>
          <p:cNvPr id="42" name="Group 41"/>
          <p:cNvGrpSpPr/>
          <p:nvPr/>
        </p:nvGrpSpPr>
        <p:grpSpPr>
          <a:xfrm>
            <a:off x="10088523" y="4502780"/>
            <a:ext cx="1126715" cy="1142835"/>
            <a:chOff x="5627803" y="4793351"/>
            <a:chExt cx="1228947" cy="1246530"/>
          </a:xfrm>
        </p:grpSpPr>
        <p:pic>
          <p:nvPicPr>
            <p:cNvPr id="44" name="Picture 4" descr="https://pps.whatsapp.net/v/t61.24694-24/311559064_124018193637360_7521459612611283552_n.jpg?ccb=11-4&amp;oh=01_AdS8NNSZnKGTywzV4-qaZoIf795KApPoJShc8316eRAApg&amp;oe=637DB478"/>
            <p:cNvPicPr>
              <a:picLocks noChangeAspect="1" noChangeArrowheads="1"/>
            </p:cNvPicPr>
            <p:nvPr/>
          </p:nvPicPr>
          <p:blipFill rotWithShape="1">
            <a:blip r:embed="rId3" cstate="hqprint">
              <a:extLst>
                <a:ext uri="{28A0092B-C50C-407E-A947-70E740481C1C}">
                  <a14:useLocalDpi xmlns:a14="http://schemas.microsoft.com/office/drawing/2010/main" val="0"/>
                </a:ext>
              </a:extLst>
            </a:blip>
            <a:srcRect l="12113" r="2756" b="14869"/>
            <a:stretch/>
          </p:blipFill>
          <p:spPr bwMode="auto">
            <a:xfrm>
              <a:off x="5627803" y="4841355"/>
              <a:ext cx="1198526" cy="1198526"/>
            </a:xfrm>
            <a:prstGeom prst="flowChartConnector">
              <a:avLst/>
            </a:prstGeom>
            <a:noFill/>
            <a:ln w="57150">
              <a:solidFill>
                <a:srgbClr val="FF5969"/>
              </a:solidFill>
            </a:ln>
            <a:extLst>
              <a:ext uri="{909E8E84-426E-40DD-AFC4-6F175D3DCCD1}">
                <a14:hiddenFill xmlns:a14="http://schemas.microsoft.com/office/drawing/2010/main">
                  <a:solidFill>
                    <a:srgbClr val="FFFFFF"/>
                  </a:solidFill>
                </a14:hiddenFill>
              </a:ext>
            </a:extLst>
          </p:spPr>
        </p:pic>
        <p:sp>
          <p:nvSpPr>
            <p:cNvPr id="47" name="Oval 46"/>
            <p:cNvSpPr/>
            <p:nvPr/>
          </p:nvSpPr>
          <p:spPr>
            <a:xfrm>
              <a:off x="6503935" y="4793351"/>
              <a:ext cx="352815" cy="352815"/>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w Cen MT" panose="020B0602020104020603" pitchFamily="34" charset="0"/>
                </a:rPr>
                <a:t>4</a:t>
              </a:r>
              <a:endParaRPr lang="en-IN" b="1" dirty="0">
                <a:latin typeface="Tw Cen MT" panose="020B0602020104020603" pitchFamily="34" charset="0"/>
              </a:endParaRPr>
            </a:p>
          </p:txBody>
        </p:sp>
      </p:grpSp>
      <p:grpSp>
        <p:nvGrpSpPr>
          <p:cNvPr id="48" name="Group 47"/>
          <p:cNvGrpSpPr/>
          <p:nvPr/>
        </p:nvGrpSpPr>
        <p:grpSpPr>
          <a:xfrm>
            <a:off x="8188205" y="4502780"/>
            <a:ext cx="1156779" cy="1142835"/>
            <a:chOff x="5910890" y="4796051"/>
            <a:chExt cx="1261739" cy="1246530"/>
          </a:xfrm>
        </p:grpSpPr>
        <p:pic>
          <p:nvPicPr>
            <p:cNvPr id="50" name="Picture 49"/>
            <p:cNvPicPr>
              <a:picLocks noChangeAspect="1"/>
            </p:cNvPicPr>
            <p:nvPr/>
          </p:nvPicPr>
          <p:blipFill>
            <a:blip r:embed="rId4">
              <a:extLst>
                <a:ext uri="{BEBA8EAE-BF5A-486C-A8C5-ECC9F3942E4B}">
                  <a14:imgProps xmlns:a14="http://schemas.microsoft.com/office/drawing/2010/main">
                    <a14:imgLayer r:embed="rId5">
                      <a14:imgEffect>
                        <a14:brightnessContrast bright="-10000"/>
                      </a14:imgEffect>
                    </a14:imgLayer>
                  </a14:imgProps>
                </a:ext>
                <a:ext uri="{28A0092B-C50C-407E-A947-70E740481C1C}">
                  <a14:useLocalDpi xmlns:a14="http://schemas.microsoft.com/office/drawing/2010/main" val="0"/>
                </a:ext>
              </a:extLst>
            </a:blip>
            <a:stretch>
              <a:fillRect/>
            </a:stretch>
          </p:blipFill>
          <p:spPr>
            <a:xfrm>
              <a:off x="5910890" y="4796052"/>
              <a:ext cx="1246529" cy="1246529"/>
            </a:xfrm>
            <a:prstGeom prst="flowChartConnector">
              <a:avLst/>
            </a:prstGeom>
            <a:ln w="57150">
              <a:solidFill>
                <a:srgbClr val="FF5969"/>
              </a:solidFill>
            </a:ln>
          </p:spPr>
        </p:pic>
        <p:sp>
          <p:nvSpPr>
            <p:cNvPr id="53" name="Oval 52"/>
            <p:cNvSpPr/>
            <p:nvPr/>
          </p:nvSpPr>
          <p:spPr>
            <a:xfrm>
              <a:off x="6819814" y="4796051"/>
              <a:ext cx="352815" cy="352815"/>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w Cen MT" panose="020B0602020104020603" pitchFamily="34" charset="0"/>
                </a:rPr>
                <a:t>3</a:t>
              </a:r>
              <a:endParaRPr lang="en-IN" b="1" dirty="0">
                <a:latin typeface="Tw Cen MT" panose="020B0602020104020603" pitchFamily="34" charset="0"/>
              </a:endParaRPr>
            </a:p>
          </p:txBody>
        </p:sp>
      </p:grpSp>
      <p:sp>
        <p:nvSpPr>
          <p:cNvPr id="54" name="TextBox 53"/>
          <p:cNvSpPr txBox="1"/>
          <p:nvPr/>
        </p:nvSpPr>
        <p:spPr>
          <a:xfrm>
            <a:off x="4580019" y="3900912"/>
            <a:ext cx="7470361" cy="369332"/>
          </a:xfrm>
          <a:prstGeom prst="rect">
            <a:avLst/>
          </a:prstGeom>
          <a:noFill/>
        </p:spPr>
        <p:txBody>
          <a:bodyPr wrap="square" rtlCol="0">
            <a:spAutoFit/>
          </a:bodyPr>
          <a:lstStyle/>
          <a:p>
            <a:r>
              <a:rPr lang="en-US" sz="1600" dirty="0" smtClean="0">
                <a:latin typeface="Tw Cen MT" panose="020B0602020104020603" pitchFamily="34" charset="0"/>
              </a:rPr>
              <a:t>Guide </a:t>
            </a:r>
            <a:r>
              <a:rPr lang="en-US" b="1" dirty="0" smtClean="0">
                <a:solidFill>
                  <a:srgbClr val="FF5969"/>
                </a:solidFill>
                <a:latin typeface="Tw Cen MT" panose="020B0602020104020603" pitchFamily="34" charset="0"/>
              </a:rPr>
              <a:t>ATREYEE GUPTA                              </a:t>
            </a:r>
            <a:r>
              <a:rPr lang="en-US" sz="1600" dirty="0" smtClean="0">
                <a:latin typeface="Tw Cen MT" panose="020B0602020104020603" pitchFamily="34" charset="0"/>
              </a:rPr>
              <a:t>Co-Guide </a:t>
            </a:r>
            <a:r>
              <a:rPr lang="en-US" b="1" dirty="0" smtClean="0">
                <a:solidFill>
                  <a:srgbClr val="FF5969"/>
                </a:solidFill>
                <a:latin typeface="Tw Cen MT" panose="020B0602020104020603" pitchFamily="34" charset="0"/>
              </a:rPr>
              <a:t>DEBMITRA GHOSH</a:t>
            </a:r>
            <a:endParaRPr lang="en-IN" b="1" dirty="0">
              <a:solidFill>
                <a:srgbClr val="FF5969"/>
              </a:solidFill>
              <a:latin typeface="Tw Cen MT" panose="020B0602020104020603" pitchFamily="34" charset="0"/>
            </a:endParaRPr>
          </a:p>
        </p:txBody>
      </p:sp>
      <p:pic>
        <p:nvPicPr>
          <p:cNvPr id="56" name="Picture 8" descr="May be an image of 3 people and people standing"/>
          <p:cNvPicPr>
            <a:picLocks noChangeAspect="1" noChangeArrowheads="1"/>
          </p:cNvPicPr>
          <p:nvPr/>
        </p:nvPicPr>
        <p:blipFill rotWithShape="1">
          <a:blip r:embed="rId6" cstate="hqprint">
            <a:extLst>
              <a:ext uri="{BEBA8EAE-BF5A-486C-A8C5-ECC9F3942E4B}">
                <a14:imgProps xmlns:a14="http://schemas.microsoft.com/office/drawing/2010/main">
                  <a14:imgLayer r:embed="rId7">
                    <a14:imgEffect>
                      <a14:brightnessContrast bright="10000"/>
                    </a14:imgEffect>
                  </a14:imgLayer>
                </a14:imgProps>
              </a:ext>
              <a:ext uri="{28A0092B-C50C-407E-A947-70E740481C1C}">
                <a14:useLocalDpi xmlns:a14="http://schemas.microsoft.com/office/drawing/2010/main" val="0"/>
              </a:ext>
            </a:extLst>
          </a:blip>
          <a:srcRect l="53269" t="23372" r="17568" b="43689"/>
          <a:stretch/>
        </p:blipFill>
        <p:spPr bwMode="auto">
          <a:xfrm>
            <a:off x="4636135" y="4544318"/>
            <a:ext cx="1101300" cy="1101300"/>
          </a:xfrm>
          <a:prstGeom prst="flowChartConnector">
            <a:avLst/>
          </a:prstGeom>
          <a:noFill/>
          <a:ln w="57150">
            <a:solidFill>
              <a:srgbClr val="FF5969"/>
            </a:solidFill>
          </a:ln>
          <a:extLst>
            <a:ext uri="{909E8E84-426E-40DD-AFC4-6F175D3DCCD1}">
              <a14:hiddenFill xmlns:a14="http://schemas.microsoft.com/office/drawing/2010/main">
                <a:solidFill>
                  <a:srgbClr val="FFFFFF"/>
                </a:solidFill>
              </a14:hiddenFill>
            </a:ext>
          </a:extLst>
        </p:spPr>
      </p:pic>
      <p:sp>
        <p:nvSpPr>
          <p:cNvPr id="59" name="Oval 58"/>
          <p:cNvSpPr/>
          <p:nvPr/>
        </p:nvSpPr>
        <p:spPr>
          <a:xfrm>
            <a:off x="5407249" y="4502782"/>
            <a:ext cx="323466" cy="323465"/>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w Cen MT" panose="020B0602020104020603" pitchFamily="34" charset="0"/>
              </a:rPr>
              <a:t>1</a:t>
            </a:r>
            <a:endParaRPr lang="en-IN" b="1" dirty="0">
              <a:latin typeface="Tw Cen MT" panose="020B0602020104020603" pitchFamily="34" charset="0"/>
            </a:endParaRPr>
          </a:p>
        </p:txBody>
      </p:sp>
      <p:sp>
        <p:nvSpPr>
          <p:cNvPr id="61" name="TextBox 60"/>
          <p:cNvSpPr txBox="1"/>
          <p:nvPr/>
        </p:nvSpPr>
        <p:spPr>
          <a:xfrm>
            <a:off x="4599835" y="5741363"/>
            <a:ext cx="1265910" cy="584775"/>
          </a:xfrm>
          <a:prstGeom prst="rect">
            <a:avLst/>
          </a:prstGeom>
          <a:noFill/>
        </p:spPr>
        <p:txBody>
          <a:bodyPr wrap="square" rtlCol="0">
            <a:spAutoFit/>
          </a:bodyPr>
          <a:lstStyle/>
          <a:p>
            <a:pPr algn="ctr"/>
            <a:r>
              <a:rPr lang="en-US" sz="1600" b="1" dirty="0" smtClean="0">
                <a:solidFill>
                  <a:srgbClr val="FF5969"/>
                </a:solidFill>
                <a:latin typeface="Tw Cen MT" panose="020B0602020104020603" pitchFamily="34" charset="0"/>
              </a:rPr>
              <a:t>GAIRIK</a:t>
            </a:r>
          </a:p>
          <a:p>
            <a:pPr algn="ctr"/>
            <a:r>
              <a:rPr lang="en-US" sz="1600" b="1" dirty="0" smtClean="0">
                <a:solidFill>
                  <a:srgbClr val="FF5969"/>
                </a:solidFill>
                <a:latin typeface="Tw Cen MT" panose="020B0602020104020603" pitchFamily="34" charset="0"/>
              </a:rPr>
              <a:t>SAJJAN</a:t>
            </a:r>
            <a:endParaRPr lang="en-IN" sz="1600" b="1" dirty="0">
              <a:solidFill>
                <a:srgbClr val="FF5969"/>
              </a:solidFill>
              <a:latin typeface="Tw Cen MT" panose="020B0602020104020603" pitchFamily="34" charset="0"/>
            </a:endParaRPr>
          </a:p>
        </p:txBody>
      </p:sp>
      <p:sp>
        <p:nvSpPr>
          <p:cNvPr id="66" name="TextBox 65"/>
          <p:cNvSpPr txBox="1"/>
          <p:nvPr/>
        </p:nvSpPr>
        <p:spPr>
          <a:xfrm>
            <a:off x="6327821" y="5741357"/>
            <a:ext cx="1265910" cy="584775"/>
          </a:xfrm>
          <a:prstGeom prst="rect">
            <a:avLst/>
          </a:prstGeom>
          <a:noFill/>
        </p:spPr>
        <p:txBody>
          <a:bodyPr wrap="square" rtlCol="0">
            <a:spAutoFit/>
          </a:bodyPr>
          <a:lstStyle/>
          <a:p>
            <a:pPr algn="ctr"/>
            <a:r>
              <a:rPr lang="en-US" sz="1600" b="1" dirty="0" smtClean="0">
                <a:solidFill>
                  <a:srgbClr val="FF5969"/>
                </a:solidFill>
                <a:latin typeface="Tw Cen MT" panose="020B0602020104020603" pitchFamily="34" charset="0"/>
              </a:rPr>
              <a:t>SANDIP</a:t>
            </a:r>
          </a:p>
          <a:p>
            <a:pPr algn="ctr"/>
            <a:r>
              <a:rPr lang="en-US" sz="1600" b="1" dirty="0" smtClean="0">
                <a:solidFill>
                  <a:srgbClr val="FF5969"/>
                </a:solidFill>
                <a:latin typeface="Tw Cen MT" panose="020B0602020104020603" pitchFamily="34" charset="0"/>
              </a:rPr>
              <a:t>DAS</a:t>
            </a:r>
            <a:endParaRPr lang="en-IN" sz="1600" b="1" dirty="0">
              <a:solidFill>
                <a:srgbClr val="FF5969"/>
              </a:solidFill>
              <a:latin typeface="Tw Cen MT" panose="020B0602020104020603" pitchFamily="34" charset="0"/>
            </a:endParaRPr>
          </a:p>
        </p:txBody>
      </p:sp>
      <p:sp>
        <p:nvSpPr>
          <p:cNvPr id="69" name="TextBox 68"/>
          <p:cNvSpPr txBox="1"/>
          <p:nvPr/>
        </p:nvSpPr>
        <p:spPr>
          <a:xfrm>
            <a:off x="8126667" y="5741358"/>
            <a:ext cx="1265910" cy="584775"/>
          </a:xfrm>
          <a:prstGeom prst="rect">
            <a:avLst/>
          </a:prstGeom>
          <a:noFill/>
        </p:spPr>
        <p:txBody>
          <a:bodyPr wrap="square" rtlCol="0">
            <a:spAutoFit/>
          </a:bodyPr>
          <a:lstStyle/>
          <a:p>
            <a:pPr algn="ctr"/>
            <a:r>
              <a:rPr lang="en-US" sz="1600" b="1" dirty="0" smtClean="0">
                <a:solidFill>
                  <a:srgbClr val="FF5969"/>
                </a:solidFill>
                <a:latin typeface="Tw Cen MT" panose="020B0602020104020603" pitchFamily="34" charset="0"/>
              </a:rPr>
              <a:t>ARKAJYOTI</a:t>
            </a:r>
          </a:p>
          <a:p>
            <a:pPr algn="ctr"/>
            <a:r>
              <a:rPr lang="en-US" sz="1600" b="1" dirty="0" smtClean="0">
                <a:solidFill>
                  <a:srgbClr val="FF5969"/>
                </a:solidFill>
                <a:latin typeface="Tw Cen MT" panose="020B0602020104020603" pitchFamily="34" charset="0"/>
              </a:rPr>
              <a:t>PODDAR</a:t>
            </a:r>
            <a:endParaRPr lang="en-IN" sz="1600" b="1" dirty="0">
              <a:solidFill>
                <a:srgbClr val="FF5969"/>
              </a:solidFill>
              <a:latin typeface="Tw Cen MT" panose="020B0602020104020603" pitchFamily="34" charset="0"/>
            </a:endParaRPr>
          </a:p>
        </p:txBody>
      </p:sp>
      <p:sp>
        <p:nvSpPr>
          <p:cNvPr id="71" name="TextBox 70"/>
          <p:cNvSpPr txBox="1"/>
          <p:nvPr/>
        </p:nvSpPr>
        <p:spPr>
          <a:xfrm>
            <a:off x="10004980" y="5741356"/>
            <a:ext cx="1265910" cy="584775"/>
          </a:xfrm>
          <a:prstGeom prst="rect">
            <a:avLst/>
          </a:prstGeom>
          <a:noFill/>
        </p:spPr>
        <p:txBody>
          <a:bodyPr wrap="square" rtlCol="0">
            <a:spAutoFit/>
          </a:bodyPr>
          <a:lstStyle/>
          <a:p>
            <a:pPr algn="ctr"/>
            <a:r>
              <a:rPr lang="en-US" sz="1600" b="1" dirty="0" smtClean="0">
                <a:solidFill>
                  <a:srgbClr val="FF5969"/>
                </a:solidFill>
                <a:latin typeface="Tw Cen MT" panose="020B0602020104020603" pitchFamily="34" charset="0"/>
              </a:rPr>
              <a:t>TAMOJIT</a:t>
            </a:r>
          </a:p>
          <a:p>
            <a:pPr algn="ctr"/>
            <a:r>
              <a:rPr lang="en-US" sz="1600" b="1" dirty="0" smtClean="0">
                <a:solidFill>
                  <a:srgbClr val="FF5969"/>
                </a:solidFill>
                <a:latin typeface="Tw Cen MT" panose="020B0602020104020603" pitchFamily="34" charset="0"/>
              </a:rPr>
              <a:t>DASGUPTA</a:t>
            </a:r>
            <a:endParaRPr lang="en-IN" sz="1600" b="1" dirty="0">
              <a:solidFill>
                <a:srgbClr val="FF5969"/>
              </a:solidFill>
              <a:latin typeface="Tw Cen MT" panose="020B0602020104020603" pitchFamily="34" charset="0"/>
            </a:endParaRPr>
          </a:p>
        </p:txBody>
      </p:sp>
      <p:sp>
        <p:nvSpPr>
          <p:cNvPr id="72" name="TextBox 71"/>
          <p:cNvSpPr txBox="1"/>
          <p:nvPr/>
        </p:nvSpPr>
        <p:spPr>
          <a:xfrm>
            <a:off x="4421562" y="617326"/>
            <a:ext cx="7470361" cy="338554"/>
          </a:xfrm>
          <a:prstGeom prst="rect">
            <a:avLst/>
          </a:prstGeom>
          <a:noFill/>
        </p:spPr>
        <p:txBody>
          <a:bodyPr wrap="square" rtlCol="0">
            <a:spAutoFit/>
          </a:bodyPr>
          <a:lstStyle/>
          <a:p>
            <a:r>
              <a:rPr lang="en-US" sz="1600" dirty="0" smtClean="0">
                <a:solidFill>
                  <a:schemeClr val="tx1">
                    <a:lumMod val="65000"/>
                    <a:lumOff val="35000"/>
                  </a:schemeClr>
                </a:solidFill>
                <a:latin typeface="Tw Cen MT" panose="020B0602020104020603" pitchFamily="34" charset="0"/>
              </a:rPr>
              <a:t>FINAL YEAR PROJECT</a:t>
            </a:r>
            <a:endParaRPr lang="en-IN" b="1" dirty="0">
              <a:solidFill>
                <a:schemeClr val="tx1">
                  <a:lumMod val="65000"/>
                  <a:lumOff val="35000"/>
                </a:schemeClr>
              </a:solidFill>
              <a:latin typeface="Tw Cen MT" panose="020B0602020104020603" pitchFamily="34" charset="0"/>
            </a:endParaRPr>
          </a:p>
        </p:txBody>
      </p:sp>
      <p:sp>
        <p:nvSpPr>
          <p:cNvPr id="3" name="TextBox 2"/>
          <p:cNvSpPr txBox="1"/>
          <p:nvPr/>
        </p:nvSpPr>
        <p:spPr>
          <a:xfrm rot="16200000">
            <a:off x="2698875" y="3244334"/>
            <a:ext cx="1879601" cy="369332"/>
          </a:xfrm>
          <a:prstGeom prst="rect">
            <a:avLst/>
          </a:prstGeom>
          <a:solidFill>
            <a:srgbClr val="F0EEF0"/>
          </a:solidFill>
        </p:spPr>
        <p:txBody>
          <a:bodyPr wrap="square" rtlCol="0">
            <a:spAutoFit/>
          </a:bodyPr>
          <a:lstStyle/>
          <a:p>
            <a:pPr algn="ctr"/>
            <a:r>
              <a:rPr lang="en-US" spc="600" dirty="0" smtClean="0">
                <a:solidFill>
                  <a:srgbClr val="595959"/>
                </a:solidFill>
                <a:latin typeface="Tw Cen MT" panose="020B0602020104020603" pitchFamily="34" charset="0"/>
              </a:rPr>
              <a:t>CONTENTS</a:t>
            </a:r>
            <a:endParaRPr lang="en-IN" spc="600" dirty="0">
              <a:solidFill>
                <a:srgbClr val="595959"/>
              </a:solidFill>
              <a:latin typeface="Tw Cen MT" panose="020B0602020104020603" pitchFamily="34" charset="0"/>
            </a:endParaRPr>
          </a:p>
        </p:txBody>
      </p:sp>
    </p:spTree>
    <p:extLst>
      <p:ext uri="{BB962C8B-B14F-4D97-AF65-F5344CB8AC3E}">
        <p14:creationId xmlns:p14="http://schemas.microsoft.com/office/powerpoint/2010/main" val="12508134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714003" y="1107495"/>
              <a:ext cx="268618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grpSp>
        <p:nvGrpSpPr>
          <p:cNvPr id="4" name="Group 3"/>
          <p:cNvGrpSpPr/>
          <p:nvPr/>
        </p:nvGrpSpPr>
        <p:grpSpPr>
          <a:xfrm>
            <a:off x="4836728" y="1521877"/>
            <a:ext cx="3256949" cy="3477313"/>
            <a:chOff x="4725515" y="1250654"/>
            <a:chExt cx="3256949" cy="3477313"/>
          </a:xfrm>
        </p:grpSpPr>
        <p:pic>
          <p:nvPicPr>
            <p:cNvPr id="3074" name="Picture 2" descr="https://cdn-icons-png.flaticon.com/512/7187/7187174.png"/>
            <p:cNvPicPr>
              <a:picLocks noChangeAspect="1" noChangeArrowheads="1"/>
            </p:cNvPicPr>
            <p:nvPr/>
          </p:nvPicPr>
          <p:blipFill rotWithShape="1">
            <a:blip r:embed="rId2">
              <a:biLevel thresh="50000"/>
              <a:extLst>
                <a:ext uri="{28A0092B-C50C-407E-A947-70E740481C1C}">
                  <a14:useLocalDpi xmlns:a14="http://schemas.microsoft.com/office/drawing/2010/main" val="0"/>
                </a:ext>
              </a:extLst>
            </a:blip>
            <a:srcRect b="20811"/>
            <a:stretch/>
          </p:blipFill>
          <p:spPr bwMode="auto">
            <a:xfrm>
              <a:off x="4824370" y="1250654"/>
              <a:ext cx="3059241" cy="242259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4725515" y="4173969"/>
              <a:ext cx="3256949" cy="553998"/>
            </a:xfrm>
            <a:prstGeom prst="rect">
              <a:avLst/>
            </a:prstGeom>
            <a:noFill/>
          </p:spPr>
          <p:txBody>
            <a:bodyPr wrap="square" rtlCol="0">
              <a:spAutoFit/>
            </a:bodyPr>
            <a:lstStyle/>
            <a:p>
              <a:pPr algn="ctr"/>
              <a:r>
                <a:rPr lang="en-US" sz="3000" b="1" dirty="0" smtClean="0">
                  <a:latin typeface="Tw Cen MT" panose="020B0602020104020603" pitchFamily="34" charset="0"/>
                </a:rPr>
                <a:t>PAPER </a:t>
              </a:r>
              <a:r>
                <a:rPr lang="en-US" sz="3000" b="1" dirty="0" smtClean="0">
                  <a:solidFill>
                    <a:srgbClr val="4A8522"/>
                  </a:solidFill>
                  <a:latin typeface="Tw Cen MT" panose="020B0602020104020603" pitchFamily="34" charset="0"/>
                </a:rPr>
                <a:t>SUBMITTED</a:t>
              </a:r>
              <a:endParaRPr lang="en-IN" sz="3000" b="1" dirty="0">
                <a:solidFill>
                  <a:srgbClr val="4A8522"/>
                </a:solidFill>
                <a:latin typeface="Tw Cen MT" panose="020B0602020104020603" pitchFamily="34" charset="0"/>
              </a:endParaRPr>
            </a:p>
          </p:txBody>
        </p:sp>
      </p:grpSp>
      <p:pic>
        <p:nvPicPr>
          <p:cNvPr id="19" name="Picture 2" descr="https://cdn-icons-png.flaticon.com/512/7187/7187174.png"/>
          <p:cNvPicPr>
            <a:picLocks noChangeAspect="1" noChangeArrowheads="1"/>
          </p:cNvPicPr>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t="79437"/>
          <a:stretch/>
        </p:blipFill>
        <p:spPr bwMode="auto">
          <a:xfrm>
            <a:off x="4912882" y="3935506"/>
            <a:ext cx="3059241" cy="62906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cdn-icons-png.flaticon.com/512/711/711239.png"/>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5285679" y="3021811"/>
            <a:ext cx="557360" cy="557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58277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grpSp>
        <p:nvGrpSpPr>
          <p:cNvPr id="5" name="Group 4"/>
          <p:cNvGrpSpPr/>
          <p:nvPr/>
        </p:nvGrpSpPr>
        <p:grpSpPr>
          <a:xfrm>
            <a:off x="1412525" y="324854"/>
            <a:ext cx="10103971" cy="662056"/>
            <a:chOff x="3636742" y="2234048"/>
            <a:chExt cx="10103971" cy="662056"/>
          </a:xfrm>
        </p:grpSpPr>
        <p:sp>
          <p:nvSpPr>
            <p:cNvPr id="18" name="TextBox 17">
              <a:extLst>
                <a:ext uri="{FF2B5EF4-FFF2-40B4-BE49-F238E27FC236}">
                  <a16:creationId xmlns:a16="http://schemas.microsoft.com/office/drawing/2014/main" id="{CB2BF6E7-8671-43D2-A3E8-3F7696A91DBE}"/>
                </a:ext>
              </a:extLst>
            </p:cNvPr>
            <p:cNvSpPr txBox="1"/>
            <p:nvPr/>
          </p:nvSpPr>
          <p:spPr>
            <a:xfrm>
              <a:off x="4430628" y="2272688"/>
              <a:ext cx="9310085" cy="584775"/>
            </a:xfrm>
            <a:prstGeom prst="rect">
              <a:avLst/>
            </a:prstGeom>
            <a:noFill/>
          </p:spPr>
          <p:txBody>
            <a:bodyPr wrap="square" rtlCol="0">
              <a:spAutoFit/>
            </a:bodyPr>
            <a:lstStyle/>
            <a:p>
              <a:r>
                <a:rPr lang="en-US" sz="1600" dirty="0">
                  <a:latin typeface="Tw Cen MT" panose="020B0602020104020603" pitchFamily="34" charset="0"/>
                </a:rPr>
                <a:t>A. </a:t>
              </a:r>
              <a:r>
                <a:rPr lang="en-US" sz="1600" dirty="0" err="1">
                  <a:latin typeface="Tw Cen MT" panose="020B0602020104020603" pitchFamily="34" charset="0"/>
                </a:rPr>
                <a:t>Allahverdy</a:t>
              </a:r>
              <a:r>
                <a:rPr lang="en-US" sz="1600" dirty="0">
                  <a:latin typeface="Tw Cen MT" panose="020B0602020104020603" pitchFamily="34" charset="0"/>
                </a:rPr>
                <a:t>, M. N. Ali and R. M. Mohammad, </a:t>
              </a:r>
              <a:r>
                <a:rPr lang="en-US" sz="1600" b="1" dirty="0">
                  <a:latin typeface="Tw Cen MT" panose="020B0602020104020603" pitchFamily="34" charset="0"/>
                </a:rPr>
                <a:t>"Detecting ADHD children using symbolic dynamic of nonlinear features of EEG",</a:t>
              </a:r>
              <a:r>
                <a:rPr lang="en-US" sz="1600" dirty="0">
                  <a:latin typeface="Tw Cen MT" panose="020B0602020104020603" pitchFamily="34" charset="0"/>
                </a:rPr>
                <a:t> </a:t>
              </a:r>
              <a:r>
                <a:rPr lang="en-US" sz="1600" i="1" dirty="0">
                  <a:latin typeface="Tw Cen MT" panose="020B0602020104020603" pitchFamily="34" charset="0"/>
                </a:rPr>
                <a:t>Proc. of the Conference on Electrical Engineering</a:t>
              </a:r>
              <a:r>
                <a:rPr lang="en-US" sz="1600" dirty="0">
                  <a:latin typeface="Tw Cen MT" panose="020B0602020104020603" pitchFamily="34" charset="0"/>
                </a:rPr>
                <a:t>, 2011.</a:t>
              </a:r>
              <a:endParaRPr lang="en-US" sz="1400" dirty="0">
                <a:solidFill>
                  <a:schemeClr val="tx1">
                    <a:lumMod val="75000"/>
                    <a:lumOff val="25000"/>
                  </a:schemeClr>
                </a:solidFill>
                <a:latin typeface="Tw Cen MT" panose="020B0602020104020603" pitchFamily="34" charset="0"/>
              </a:endParaRPr>
            </a:p>
          </p:txBody>
        </p:sp>
        <p:sp>
          <p:nvSpPr>
            <p:cNvPr id="19" name="Oval 18">
              <a:extLst>
                <a:ext uri="{FF2B5EF4-FFF2-40B4-BE49-F238E27FC236}">
                  <a16:creationId xmlns:a16="http://schemas.microsoft.com/office/drawing/2014/main" id="{DF348A78-AC50-4E7B-AF20-3852D9236266}"/>
                </a:ext>
              </a:extLst>
            </p:cNvPr>
            <p:cNvSpPr/>
            <p:nvPr/>
          </p:nvSpPr>
          <p:spPr>
            <a:xfrm>
              <a:off x="3636742" y="2234048"/>
              <a:ext cx="662056" cy="662056"/>
            </a:xfrm>
            <a:prstGeom prst="ellipse">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A19E6F78-6ACA-4437-94B3-0D7769DA5B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8573" y="2365879"/>
              <a:ext cx="398394" cy="398394"/>
            </a:xfrm>
            <a:prstGeom prst="rect">
              <a:avLst/>
            </a:prstGeom>
          </p:spPr>
        </p:pic>
      </p:grpSp>
      <p:grpSp>
        <p:nvGrpSpPr>
          <p:cNvPr id="22" name="Group 21"/>
          <p:cNvGrpSpPr/>
          <p:nvPr/>
        </p:nvGrpSpPr>
        <p:grpSpPr>
          <a:xfrm>
            <a:off x="1415264" y="1118741"/>
            <a:ext cx="10101231" cy="662056"/>
            <a:chOff x="3636742" y="2234048"/>
            <a:chExt cx="10101231" cy="662056"/>
          </a:xfrm>
        </p:grpSpPr>
        <p:sp>
          <p:nvSpPr>
            <p:cNvPr id="23" name="TextBox 22">
              <a:extLst>
                <a:ext uri="{FF2B5EF4-FFF2-40B4-BE49-F238E27FC236}">
                  <a16:creationId xmlns:a16="http://schemas.microsoft.com/office/drawing/2014/main" id="{CB2BF6E7-8671-43D2-A3E8-3F7696A91DBE}"/>
                </a:ext>
              </a:extLst>
            </p:cNvPr>
            <p:cNvSpPr txBox="1"/>
            <p:nvPr/>
          </p:nvSpPr>
          <p:spPr>
            <a:xfrm>
              <a:off x="4430628" y="2272688"/>
              <a:ext cx="9307345" cy="584775"/>
            </a:xfrm>
            <a:prstGeom prst="rect">
              <a:avLst/>
            </a:prstGeom>
            <a:noFill/>
          </p:spPr>
          <p:txBody>
            <a:bodyPr wrap="square" rtlCol="0">
              <a:spAutoFit/>
            </a:bodyPr>
            <a:lstStyle/>
            <a:p>
              <a:r>
                <a:rPr lang="en-US" sz="1600" dirty="0">
                  <a:latin typeface="Tw Cen MT" panose="020B0602020104020603" pitchFamily="34" charset="0"/>
                </a:rPr>
                <a:t>A. M. </a:t>
              </a:r>
              <a:r>
                <a:rPr lang="en-US" sz="1600" dirty="0" err="1">
                  <a:latin typeface="Tw Cen MT" panose="020B0602020104020603" pitchFamily="34" charset="0"/>
                </a:rPr>
                <a:t>Nasrabadi</a:t>
              </a:r>
              <a:r>
                <a:rPr lang="en-US" sz="1600" dirty="0">
                  <a:latin typeface="Tw Cen MT" panose="020B0602020104020603" pitchFamily="34" charset="0"/>
                </a:rPr>
                <a:t>, A. </a:t>
              </a:r>
              <a:r>
                <a:rPr lang="en-US" sz="1600" dirty="0" err="1">
                  <a:latin typeface="Tw Cen MT" panose="020B0602020104020603" pitchFamily="34" charset="0"/>
                </a:rPr>
                <a:t>Allahverdy</a:t>
              </a:r>
              <a:r>
                <a:rPr lang="en-US" sz="1600" dirty="0">
                  <a:latin typeface="Tw Cen MT" panose="020B0602020104020603" pitchFamily="34" charset="0"/>
                </a:rPr>
                <a:t>, M. </a:t>
              </a:r>
              <a:r>
                <a:rPr lang="en-US" sz="1600" dirty="0" err="1">
                  <a:latin typeface="Tw Cen MT" panose="020B0602020104020603" pitchFamily="34" charset="0"/>
                </a:rPr>
                <a:t>Samavati</a:t>
              </a:r>
              <a:r>
                <a:rPr lang="en-US" sz="1600" dirty="0">
                  <a:latin typeface="Tw Cen MT" panose="020B0602020104020603" pitchFamily="34" charset="0"/>
                </a:rPr>
                <a:t> and M. R. </a:t>
              </a:r>
              <a:r>
                <a:rPr lang="en-US" sz="1600" dirty="0" err="1">
                  <a:latin typeface="Tw Cen MT" panose="020B0602020104020603" pitchFamily="34" charset="0"/>
                </a:rPr>
                <a:t>Mohammadi</a:t>
              </a:r>
              <a:r>
                <a:rPr lang="en-US" sz="1600" dirty="0">
                  <a:latin typeface="Tw Cen MT" panose="020B0602020104020603" pitchFamily="34" charset="0"/>
                </a:rPr>
                <a:t>, </a:t>
              </a:r>
              <a:r>
                <a:rPr lang="en-US" sz="1600" b="1" dirty="0">
                  <a:latin typeface="Tw Cen MT" panose="020B0602020104020603" pitchFamily="34" charset="0"/>
                </a:rPr>
                <a:t>"EEG data for ADHD/control children",</a:t>
              </a:r>
              <a:r>
                <a:rPr lang="en-US" sz="1600" dirty="0">
                  <a:latin typeface="Tw Cen MT" panose="020B0602020104020603" pitchFamily="34" charset="0"/>
                </a:rPr>
                <a:t> </a:t>
              </a:r>
              <a:r>
                <a:rPr lang="en-US" sz="1600" i="1" dirty="0">
                  <a:latin typeface="Tw Cen MT" panose="020B0602020104020603" pitchFamily="34" charset="0"/>
                </a:rPr>
                <a:t>IEEE </a:t>
              </a:r>
              <a:r>
                <a:rPr lang="en-US" sz="1600" i="1" dirty="0" err="1">
                  <a:latin typeface="Tw Cen MT" panose="020B0602020104020603" pitchFamily="34" charset="0"/>
                </a:rPr>
                <a:t>Dataport</a:t>
              </a:r>
              <a:r>
                <a:rPr lang="en-US" sz="1600" dirty="0">
                  <a:latin typeface="Tw Cen MT" panose="020B0602020104020603" pitchFamily="34" charset="0"/>
                </a:rPr>
                <a:t>, 2020.</a:t>
              </a:r>
              <a:endParaRPr lang="en-US" sz="1200" dirty="0">
                <a:solidFill>
                  <a:schemeClr val="tx1">
                    <a:lumMod val="75000"/>
                    <a:lumOff val="25000"/>
                  </a:schemeClr>
                </a:solidFill>
                <a:latin typeface="Tw Cen MT" panose="020B0602020104020603" pitchFamily="34" charset="0"/>
              </a:endParaRPr>
            </a:p>
          </p:txBody>
        </p:sp>
        <p:sp>
          <p:nvSpPr>
            <p:cNvPr id="24" name="Oval 23">
              <a:extLst>
                <a:ext uri="{FF2B5EF4-FFF2-40B4-BE49-F238E27FC236}">
                  <a16:creationId xmlns:a16="http://schemas.microsoft.com/office/drawing/2014/main" id="{DF348A78-AC50-4E7B-AF20-3852D9236266}"/>
                </a:ext>
              </a:extLst>
            </p:cNvPr>
            <p:cNvSpPr/>
            <p:nvPr/>
          </p:nvSpPr>
          <p:spPr>
            <a:xfrm>
              <a:off x="3636742" y="2234048"/>
              <a:ext cx="662056" cy="662056"/>
            </a:xfrm>
            <a:prstGeom prst="ellipse">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A19E6F78-6ACA-4437-94B3-0D7769DA5B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8573" y="2365879"/>
              <a:ext cx="398394" cy="398394"/>
            </a:xfrm>
            <a:prstGeom prst="rect">
              <a:avLst/>
            </a:prstGeom>
          </p:spPr>
        </p:pic>
      </p:grpSp>
      <p:grpSp>
        <p:nvGrpSpPr>
          <p:cNvPr id="26" name="Group 25"/>
          <p:cNvGrpSpPr/>
          <p:nvPr/>
        </p:nvGrpSpPr>
        <p:grpSpPr>
          <a:xfrm>
            <a:off x="1412525" y="1989909"/>
            <a:ext cx="9782697" cy="662056"/>
            <a:chOff x="3636742" y="2234048"/>
            <a:chExt cx="9782697" cy="662056"/>
          </a:xfrm>
        </p:grpSpPr>
        <p:sp>
          <p:nvSpPr>
            <p:cNvPr id="27" name="TextBox 26">
              <a:extLst>
                <a:ext uri="{FF2B5EF4-FFF2-40B4-BE49-F238E27FC236}">
                  <a16:creationId xmlns:a16="http://schemas.microsoft.com/office/drawing/2014/main" id="{CB2BF6E7-8671-43D2-A3E8-3F7696A91DBE}"/>
                </a:ext>
              </a:extLst>
            </p:cNvPr>
            <p:cNvSpPr txBox="1"/>
            <p:nvPr/>
          </p:nvSpPr>
          <p:spPr>
            <a:xfrm>
              <a:off x="4430628" y="2272688"/>
              <a:ext cx="8988811" cy="584775"/>
            </a:xfrm>
            <a:prstGeom prst="rect">
              <a:avLst/>
            </a:prstGeom>
            <a:noFill/>
          </p:spPr>
          <p:txBody>
            <a:bodyPr wrap="square" rtlCol="0">
              <a:spAutoFit/>
            </a:bodyPr>
            <a:lstStyle/>
            <a:p>
              <a:r>
                <a:rPr lang="en-IN" sz="1600" dirty="0">
                  <a:latin typeface="Tw Cen MT" panose="020B0602020104020603" pitchFamily="34" charset="0"/>
                </a:rPr>
                <a:t>E. M. Valera, S. V. </a:t>
              </a:r>
              <a:r>
                <a:rPr lang="en-IN" sz="1600" dirty="0" err="1">
                  <a:latin typeface="Tw Cen MT" panose="020B0602020104020603" pitchFamily="34" charset="0"/>
                </a:rPr>
                <a:t>Faraone</a:t>
              </a:r>
              <a:r>
                <a:rPr lang="en-IN" sz="1600" dirty="0">
                  <a:latin typeface="Tw Cen MT" panose="020B0602020104020603" pitchFamily="34" charset="0"/>
                </a:rPr>
                <a:t>, K. E. Murray and L. J. Seidman, </a:t>
              </a:r>
              <a:r>
                <a:rPr lang="en-IN" sz="1600" b="1" dirty="0">
                  <a:latin typeface="Tw Cen MT" panose="020B0602020104020603" pitchFamily="34" charset="0"/>
                </a:rPr>
                <a:t>"Meta-analysis of structural imaging findings in attention-deficit/hyperactivity disorder",</a:t>
              </a:r>
              <a:r>
                <a:rPr lang="en-IN" sz="1600" dirty="0">
                  <a:latin typeface="Tw Cen MT" panose="020B0602020104020603" pitchFamily="34" charset="0"/>
                </a:rPr>
                <a:t> </a:t>
              </a:r>
              <a:r>
                <a:rPr lang="en-IN" sz="1600" i="1" dirty="0">
                  <a:latin typeface="Tw Cen MT" panose="020B0602020104020603" pitchFamily="34" charset="0"/>
                </a:rPr>
                <a:t>Biological Psychiatry</a:t>
              </a:r>
              <a:r>
                <a:rPr lang="en-IN" sz="1600" dirty="0">
                  <a:latin typeface="Tw Cen MT" panose="020B0602020104020603" pitchFamily="34" charset="0"/>
                </a:rPr>
                <a:t>, 2007.</a:t>
              </a:r>
              <a:endParaRPr lang="en-US" sz="1100" dirty="0">
                <a:solidFill>
                  <a:schemeClr val="tx1">
                    <a:lumMod val="75000"/>
                    <a:lumOff val="25000"/>
                  </a:schemeClr>
                </a:solidFill>
                <a:latin typeface="Tw Cen MT" panose="020B0602020104020603" pitchFamily="34" charset="0"/>
              </a:endParaRPr>
            </a:p>
          </p:txBody>
        </p:sp>
        <p:sp>
          <p:nvSpPr>
            <p:cNvPr id="28" name="Oval 27">
              <a:extLst>
                <a:ext uri="{FF2B5EF4-FFF2-40B4-BE49-F238E27FC236}">
                  <a16:creationId xmlns:a16="http://schemas.microsoft.com/office/drawing/2014/main" id="{DF348A78-AC50-4E7B-AF20-3852D9236266}"/>
                </a:ext>
              </a:extLst>
            </p:cNvPr>
            <p:cNvSpPr/>
            <p:nvPr/>
          </p:nvSpPr>
          <p:spPr>
            <a:xfrm>
              <a:off x="3636742" y="2234048"/>
              <a:ext cx="662056" cy="662056"/>
            </a:xfrm>
            <a:prstGeom prst="ellipse">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A19E6F78-6ACA-4437-94B3-0D7769DA5B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8573" y="2365879"/>
              <a:ext cx="398394" cy="398394"/>
            </a:xfrm>
            <a:prstGeom prst="rect">
              <a:avLst/>
            </a:prstGeom>
          </p:spPr>
        </p:pic>
      </p:grpSp>
      <p:grpSp>
        <p:nvGrpSpPr>
          <p:cNvPr id="30" name="Group 29"/>
          <p:cNvGrpSpPr/>
          <p:nvPr/>
        </p:nvGrpSpPr>
        <p:grpSpPr>
          <a:xfrm>
            <a:off x="1412525" y="2862580"/>
            <a:ext cx="9782697" cy="662056"/>
            <a:chOff x="3636742" y="2234048"/>
            <a:chExt cx="9782697" cy="662056"/>
          </a:xfrm>
        </p:grpSpPr>
        <p:sp>
          <p:nvSpPr>
            <p:cNvPr id="31" name="TextBox 30">
              <a:extLst>
                <a:ext uri="{FF2B5EF4-FFF2-40B4-BE49-F238E27FC236}">
                  <a16:creationId xmlns:a16="http://schemas.microsoft.com/office/drawing/2014/main" id="{CB2BF6E7-8671-43D2-A3E8-3F7696A91DBE}"/>
                </a:ext>
              </a:extLst>
            </p:cNvPr>
            <p:cNvSpPr txBox="1"/>
            <p:nvPr/>
          </p:nvSpPr>
          <p:spPr>
            <a:xfrm>
              <a:off x="4430629" y="2272688"/>
              <a:ext cx="8988810" cy="584775"/>
            </a:xfrm>
            <a:prstGeom prst="rect">
              <a:avLst/>
            </a:prstGeom>
            <a:noFill/>
          </p:spPr>
          <p:txBody>
            <a:bodyPr wrap="square" rtlCol="0">
              <a:spAutoFit/>
            </a:bodyPr>
            <a:lstStyle/>
            <a:p>
              <a:r>
                <a:rPr lang="en-IN" sz="1600" dirty="0">
                  <a:latin typeface="Tw Cen MT" panose="020B0602020104020603" pitchFamily="34" charset="0"/>
                </a:rPr>
                <a:t>A Tenev, S </a:t>
              </a:r>
              <a:r>
                <a:rPr lang="en-IN" sz="1600" dirty="0" err="1">
                  <a:latin typeface="Tw Cen MT" panose="020B0602020104020603" pitchFamily="34" charset="0"/>
                </a:rPr>
                <a:t>Markovska-Simoska</a:t>
              </a:r>
              <a:r>
                <a:rPr lang="en-IN" sz="1600" dirty="0">
                  <a:latin typeface="Tw Cen MT" panose="020B0602020104020603" pitchFamily="34" charset="0"/>
                </a:rPr>
                <a:t>, L </a:t>
              </a:r>
              <a:r>
                <a:rPr lang="en-IN" sz="1600" dirty="0" err="1">
                  <a:latin typeface="Tw Cen MT" panose="020B0602020104020603" pitchFamily="34" charset="0"/>
                </a:rPr>
                <a:t>Kocarev</a:t>
              </a:r>
              <a:r>
                <a:rPr lang="en-IN" sz="1600" dirty="0">
                  <a:latin typeface="Tw Cen MT" panose="020B0602020104020603" pitchFamily="34" charset="0"/>
                </a:rPr>
                <a:t>, J Pop-Jordanov, A Muller and G. </a:t>
              </a:r>
              <a:r>
                <a:rPr lang="en-IN" sz="1600" dirty="0" err="1">
                  <a:latin typeface="Tw Cen MT" panose="020B0602020104020603" pitchFamily="34" charset="0"/>
                </a:rPr>
                <a:t>Candrian</a:t>
              </a:r>
              <a:r>
                <a:rPr lang="en-IN" sz="1600" dirty="0">
                  <a:latin typeface="Tw Cen MT" panose="020B0602020104020603" pitchFamily="34" charset="0"/>
                </a:rPr>
                <a:t>, </a:t>
              </a:r>
              <a:r>
                <a:rPr lang="en-IN" sz="1600" b="1" dirty="0">
                  <a:latin typeface="Tw Cen MT" panose="020B0602020104020603" pitchFamily="34" charset="0"/>
                </a:rPr>
                <a:t>"Machine learning approach for classification of ADHD adults",</a:t>
              </a:r>
              <a:r>
                <a:rPr lang="en-IN" sz="1600" dirty="0">
                  <a:latin typeface="Tw Cen MT" panose="020B0602020104020603" pitchFamily="34" charset="0"/>
                </a:rPr>
                <a:t> </a:t>
              </a:r>
              <a:r>
                <a:rPr lang="en-IN" sz="1600" i="1" dirty="0" err="1">
                  <a:latin typeface="Tw Cen MT" panose="020B0602020104020603" pitchFamily="34" charset="0"/>
                </a:rPr>
                <a:t>Int</a:t>
              </a:r>
              <a:r>
                <a:rPr lang="en-IN" sz="1600" i="1" dirty="0">
                  <a:latin typeface="Tw Cen MT" panose="020B0602020104020603" pitchFamily="34" charset="0"/>
                </a:rPr>
                <a:t> J Psychol.</a:t>
              </a:r>
              <a:r>
                <a:rPr lang="en-IN" sz="1600" dirty="0">
                  <a:latin typeface="Tw Cen MT" panose="020B0602020104020603" pitchFamily="34" charset="0"/>
                </a:rPr>
                <a:t>, 2014.</a:t>
              </a:r>
              <a:endParaRPr lang="en-US" sz="1050" dirty="0">
                <a:solidFill>
                  <a:schemeClr val="tx1">
                    <a:lumMod val="75000"/>
                    <a:lumOff val="25000"/>
                  </a:schemeClr>
                </a:solidFill>
                <a:latin typeface="Tw Cen MT" panose="020B0602020104020603" pitchFamily="34" charset="0"/>
              </a:endParaRPr>
            </a:p>
          </p:txBody>
        </p:sp>
        <p:sp>
          <p:nvSpPr>
            <p:cNvPr id="32" name="Oval 31">
              <a:extLst>
                <a:ext uri="{FF2B5EF4-FFF2-40B4-BE49-F238E27FC236}">
                  <a16:creationId xmlns:a16="http://schemas.microsoft.com/office/drawing/2014/main" id="{DF348A78-AC50-4E7B-AF20-3852D9236266}"/>
                </a:ext>
              </a:extLst>
            </p:cNvPr>
            <p:cNvSpPr/>
            <p:nvPr/>
          </p:nvSpPr>
          <p:spPr>
            <a:xfrm>
              <a:off x="3636742" y="2234048"/>
              <a:ext cx="662056" cy="662056"/>
            </a:xfrm>
            <a:prstGeom prst="ellipse">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A19E6F78-6ACA-4437-94B3-0D7769DA5B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8573" y="2365879"/>
              <a:ext cx="398394" cy="398394"/>
            </a:xfrm>
            <a:prstGeom prst="rect">
              <a:avLst/>
            </a:prstGeom>
          </p:spPr>
        </p:pic>
      </p:grpSp>
      <p:grpSp>
        <p:nvGrpSpPr>
          <p:cNvPr id="34" name="Group 33"/>
          <p:cNvGrpSpPr/>
          <p:nvPr/>
        </p:nvGrpSpPr>
        <p:grpSpPr>
          <a:xfrm>
            <a:off x="1412525" y="3735251"/>
            <a:ext cx="9782697" cy="662056"/>
            <a:chOff x="3636742" y="2234048"/>
            <a:chExt cx="9782697" cy="662056"/>
          </a:xfrm>
        </p:grpSpPr>
        <p:sp>
          <p:nvSpPr>
            <p:cNvPr id="35" name="TextBox 34">
              <a:extLst>
                <a:ext uri="{FF2B5EF4-FFF2-40B4-BE49-F238E27FC236}">
                  <a16:creationId xmlns:a16="http://schemas.microsoft.com/office/drawing/2014/main" id="{CB2BF6E7-8671-43D2-A3E8-3F7696A91DBE}"/>
                </a:ext>
              </a:extLst>
            </p:cNvPr>
            <p:cNvSpPr txBox="1"/>
            <p:nvPr/>
          </p:nvSpPr>
          <p:spPr>
            <a:xfrm>
              <a:off x="4430629" y="2272688"/>
              <a:ext cx="8988810" cy="584775"/>
            </a:xfrm>
            <a:prstGeom prst="rect">
              <a:avLst/>
            </a:prstGeom>
            <a:noFill/>
          </p:spPr>
          <p:txBody>
            <a:bodyPr wrap="square" rtlCol="0">
              <a:spAutoFit/>
            </a:bodyPr>
            <a:lstStyle/>
            <a:p>
              <a:r>
                <a:rPr lang="en-US" sz="1600" dirty="0">
                  <a:latin typeface="Tw Cen MT" panose="020B0602020104020603" pitchFamily="34" charset="0"/>
                </a:rPr>
                <a:t>Chen H, Chen W, Song Y, Sun L, Li X (</a:t>
              </a:r>
              <a:r>
                <a:rPr lang="en-US" sz="1600" dirty="0" smtClean="0">
                  <a:latin typeface="Tw Cen MT" panose="020B0602020104020603" pitchFamily="34" charset="0"/>
                </a:rPr>
                <a:t>2019) </a:t>
              </a:r>
              <a:r>
                <a:rPr lang="en-US" sz="1600" b="1" dirty="0" smtClean="0">
                  <a:latin typeface="Tw Cen MT" panose="020B0602020104020603" pitchFamily="34" charset="0"/>
                </a:rPr>
                <a:t>“EEG </a:t>
              </a:r>
              <a:r>
                <a:rPr lang="en-US" sz="1600" b="1" dirty="0">
                  <a:latin typeface="Tw Cen MT" panose="020B0602020104020603" pitchFamily="34" charset="0"/>
                </a:rPr>
                <a:t>characteristics of children with attention-deficit</a:t>
              </a:r>
              <a:r>
                <a:rPr lang="en-US" sz="1600" b="1" dirty="0" smtClean="0">
                  <a:latin typeface="Tw Cen MT" panose="020B0602020104020603" pitchFamily="34" charset="0"/>
                </a:rPr>
                <a:t>/ hyperactivity </a:t>
              </a:r>
              <a:r>
                <a:rPr lang="en-US" sz="1600" b="1" dirty="0">
                  <a:latin typeface="Tw Cen MT" panose="020B0602020104020603" pitchFamily="34" charset="0"/>
                </a:rPr>
                <a:t>disorder</a:t>
              </a:r>
              <a:r>
                <a:rPr lang="en-US" sz="1600" b="1" dirty="0" smtClean="0">
                  <a:latin typeface="Tw Cen MT" panose="020B0602020104020603" pitchFamily="34" charset="0"/>
                </a:rPr>
                <a:t>.”</a:t>
              </a:r>
              <a:r>
                <a:rPr lang="en-US" sz="1600" dirty="0" smtClean="0">
                  <a:latin typeface="Tw Cen MT" panose="020B0602020104020603" pitchFamily="34" charset="0"/>
                </a:rPr>
                <a:t> </a:t>
              </a:r>
              <a:r>
                <a:rPr lang="en-US" sz="1600" i="1" dirty="0">
                  <a:latin typeface="Tw Cen MT" panose="020B0602020104020603" pitchFamily="34" charset="0"/>
                </a:rPr>
                <a:t>Neuroscience 406:444–456</a:t>
              </a:r>
              <a:endParaRPr lang="en-US" sz="1050" i="1" dirty="0">
                <a:solidFill>
                  <a:schemeClr val="tx1">
                    <a:lumMod val="75000"/>
                    <a:lumOff val="25000"/>
                  </a:schemeClr>
                </a:solidFill>
                <a:latin typeface="Tw Cen MT" panose="020B0602020104020603" pitchFamily="34" charset="0"/>
              </a:endParaRPr>
            </a:p>
          </p:txBody>
        </p:sp>
        <p:sp>
          <p:nvSpPr>
            <p:cNvPr id="36" name="Oval 35">
              <a:extLst>
                <a:ext uri="{FF2B5EF4-FFF2-40B4-BE49-F238E27FC236}">
                  <a16:creationId xmlns:a16="http://schemas.microsoft.com/office/drawing/2014/main" id="{DF348A78-AC50-4E7B-AF20-3852D9236266}"/>
                </a:ext>
              </a:extLst>
            </p:cNvPr>
            <p:cNvSpPr/>
            <p:nvPr/>
          </p:nvSpPr>
          <p:spPr>
            <a:xfrm>
              <a:off x="3636742" y="2234048"/>
              <a:ext cx="662056" cy="662056"/>
            </a:xfrm>
            <a:prstGeom prst="ellipse">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a:extLst>
                <a:ext uri="{FF2B5EF4-FFF2-40B4-BE49-F238E27FC236}">
                  <a16:creationId xmlns:a16="http://schemas.microsoft.com/office/drawing/2014/main" id="{A19E6F78-6ACA-4437-94B3-0D7769DA5B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8573" y="2365879"/>
              <a:ext cx="398394" cy="398394"/>
            </a:xfrm>
            <a:prstGeom prst="rect">
              <a:avLst/>
            </a:prstGeom>
          </p:spPr>
        </p:pic>
      </p:grpSp>
      <p:sp>
        <p:nvSpPr>
          <p:cNvPr id="38" name="TextBox 37"/>
          <p:cNvSpPr txBox="1"/>
          <p:nvPr/>
        </p:nvSpPr>
        <p:spPr>
          <a:xfrm>
            <a:off x="1412525" y="4685203"/>
            <a:ext cx="2263550" cy="461665"/>
          </a:xfrm>
          <a:prstGeom prst="rect">
            <a:avLst/>
          </a:prstGeom>
          <a:noFill/>
        </p:spPr>
        <p:txBody>
          <a:bodyPr wrap="square" rtlCol="0">
            <a:spAutoFit/>
          </a:bodyPr>
          <a:lstStyle/>
          <a:p>
            <a:r>
              <a:rPr lang="en-US" sz="2400" b="1" dirty="0" smtClean="0">
                <a:solidFill>
                  <a:srgbClr val="595959"/>
                </a:solidFill>
                <a:latin typeface="Tw Cen MT" panose="020B0602020104020603" pitchFamily="34" charset="0"/>
              </a:rPr>
              <a:t>WEBSITES</a:t>
            </a:r>
            <a:endParaRPr lang="en-IN" sz="2400" b="1" dirty="0">
              <a:solidFill>
                <a:srgbClr val="595959"/>
              </a:solidFill>
              <a:latin typeface="Tw Cen MT" panose="020B0602020104020603" pitchFamily="34" charset="0"/>
            </a:endParaRPr>
          </a:p>
        </p:txBody>
      </p:sp>
      <p:cxnSp>
        <p:nvCxnSpPr>
          <p:cNvPr id="39" name="Straight Connector 38"/>
          <p:cNvCxnSpPr/>
          <p:nvPr/>
        </p:nvCxnSpPr>
        <p:spPr>
          <a:xfrm>
            <a:off x="1502919" y="5146868"/>
            <a:ext cx="9432811"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pic>
        <p:nvPicPr>
          <p:cNvPr id="8194" name="Picture 2" descr="Google Logo and symbol, meaning, history, PNG, brand"/>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502919" y="5228538"/>
            <a:ext cx="2202924" cy="1239145"/>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Springer Logo PNG Transparent &amp; SVG Vector - Freebie Supply"/>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4683442" y="5367219"/>
            <a:ext cx="2990335" cy="826080"/>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Article showcased on IEEE Xplore Innovation Spotlight - Universität Hambur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28454" y="4917989"/>
            <a:ext cx="2697671" cy="18505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40689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5" name="Group 4"/>
          <p:cNvGrpSpPr/>
          <p:nvPr/>
        </p:nvGrpSpPr>
        <p:grpSpPr>
          <a:xfrm>
            <a:off x="3208272" y="2115971"/>
            <a:ext cx="8543038" cy="2160775"/>
            <a:chOff x="2652218" y="1757624"/>
            <a:chExt cx="8543038" cy="2160775"/>
          </a:xfrm>
        </p:grpSpPr>
        <p:sp>
          <p:nvSpPr>
            <p:cNvPr id="91" name="TextBox 90">
              <a:extLst>
                <a:ext uri="{FF2B5EF4-FFF2-40B4-BE49-F238E27FC236}">
                  <a16:creationId xmlns:a16="http://schemas.microsoft.com/office/drawing/2014/main" id="{E6CA7E1E-DE16-46D2-BC77-FB0E0384FE83}"/>
                </a:ext>
              </a:extLst>
            </p:cNvPr>
            <p:cNvSpPr txBox="1"/>
            <p:nvPr/>
          </p:nvSpPr>
          <p:spPr>
            <a:xfrm>
              <a:off x="4434496" y="1757624"/>
              <a:ext cx="6760760" cy="1446550"/>
            </a:xfrm>
            <a:prstGeom prst="rect">
              <a:avLst/>
            </a:prstGeom>
            <a:noFill/>
          </p:spPr>
          <p:txBody>
            <a:bodyPr wrap="square" rtlCol="0">
              <a:spAutoFit/>
            </a:bodyPr>
            <a:lstStyle/>
            <a:p>
              <a:r>
                <a:rPr lang="en-US" sz="8800" b="1" dirty="0" smtClean="0">
                  <a:solidFill>
                    <a:schemeClr val="tx1">
                      <a:lumMod val="65000"/>
                      <a:lumOff val="35000"/>
                    </a:schemeClr>
                  </a:solidFill>
                  <a:latin typeface="Tw Cen MT" panose="020B0602020104020603" pitchFamily="34" charset="0"/>
                </a:rPr>
                <a:t>THANK</a:t>
              </a:r>
            </a:p>
          </p:txBody>
        </p:sp>
        <p:grpSp>
          <p:nvGrpSpPr>
            <p:cNvPr id="3" name="Group 2"/>
            <p:cNvGrpSpPr/>
            <p:nvPr/>
          </p:nvGrpSpPr>
          <p:grpSpPr>
            <a:xfrm>
              <a:off x="2652218" y="2105561"/>
              <a:ext cx="1679448" cy="1679448"/>
              <a:chOff x="923592" y="1854584"/>
              <a:chExt cx="3117876" cy="3117876"/>
            </a:xfrm>
          </p:grpSpPr>
          <p:grpSp>
            <p:nvGrpSpPr>
              <p:cNvPr id="2" name="Group 1"/>
              <p:cNvGrpSpPr/>
              <p:nvPr/>
            </p:nvGrpSpPr>
            <p:grpSpPr>
              <a:xfrm>
                <a:off x="923592" y="1854584"/>
                <a:ext cx="3117876" cy="3117876"/>
                <a:chOff x="923592" y="1854584"/>
                <a:chExt cx="3117876" cy="3117876"/>
              </a:xfrm>
            </p:grpSpPr>
            <p:sp>
              <p:nvSpPr>
                <p:cNvPr id="93" name="Oval 92">
                  <a:extLst>
                    <a:ext uri="{FF2B5EF4-FFF2-40B4-BE49-F238E27FC236}">
                      <a16:creationId xmlns:a16="http://schemas.microsoft.com/office/drawing/2014/main" id="{3D5DD1B5-C577-410C-8754-00EE7A0C74A6}"/>
                    </a:ext>
                  </a:extLst>
                </p:cNvPr>
                <p:cNvSpPr/>
                <p:nvPr/>
              </p:nvSpPr>
              <p:spPr>
                <a:xfrm>
                  <a:off x="923592" y="1854584"/>
                  <a:ext cx="3117876" cy="3117876"/>
                </a:xfrm>
                <a:prstGeom prst="ellipse">
                  <a:avLst/>
                </a:prstGeom>
                <a:solidFill>
                  <a:schemeClr val="bg1">
                    <a:lumMod val="95000"/>
                  </a:schemeClr>
                </a:solidFill>
                <a:ln>
                  <a:noFill/>
                </a:ln>
                <a:effectLst>
                  <a:outerShdw blurRad="1016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A25827AA-E6B9-41BE-96AF-12F91A058F78}"/>
                    </a:ext>
                  </a:extLst>
                </p:cNvPr>
                <p:cNvSpPr/>
                <p:nvPr/>
              </p:nvSpPr>
              <p:spPr>
                <a:xfrm>
                  <a:off x="1262553" y="2193545"/>
                  <a:ext cx="2439954" cy="2439954"/>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8B5536C9-7588-4870-9DD9-4F254AE8AB6B}"/>
                    </a:ext>
                  </a:extLst>
                </p:cNvPr>
                <p:cNvSpPr/>
                <p:nvPr/>
              </p:nvSpPr>
              <p:spPr>
                <a:xfrm>
                  <a:off x="1478717" y="2409709"/>
                  <a:ext cx="2007623" cy="2007623"/>
                </a:xfrm>
                <a:prstGeom prst="ellipse">
                  <a:avLst/>
                </a:prstGeom>
                <a:solidFill>
                  <a:srgbClr val="F0EE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6" name="Group 95">
                <a:extLst>
                  <a:ext uri="{FF2B5EF4-FFF2-40B4-BE49-F238E27FC236}">
                    <a16:creationId xmlns:a16="http://schemas.microsoft.com/office/drawing/2014/main" id="{11475635-5C19-4C8E-A6D5-BAB90B4FF769}"/>
                  </a:ext>
                </a:extLst>
              </p:cNvPr>
              <p:cNvGrpSpPr/>
              <p:nvPr/>
            </p:nvGrpSpPr>
            <p:grpSpPr>
              <a:xfrm>
                <a:off x="1829045" y="2760036"/>
                <a:ext cx="1306970" cy="1306970"/>
                <a:chOff x="4995674" y="4044712"/>
                <a:chExt cx="848364" cy="848364"/>
              </a:xfrm>
              <a:solidFill>
                <a:srgbClr val="FF5969"/>
              </a:solidFill>
            </p:grpSpPr>
            <p:grpSp>
              <p:nvGrpSpPr>
                <p:cNvPr id="97" name="Group 96">
                  <a:extLst>
                    <a:ext uri="{FF2B5EF4-FFF2-40B4-BE49-F238E27FC236}">
                      <a16:creationId xmlns:a16="http://schemas.microsoft.com/office/drawing/2014/main" id="{8384E0B6-4D87-467A-85C2-63414DB26248}"/>
                    </a:ext>
                  </a:extLst>
                </p:cNvPr>
                <p:cNvGrpSpPr/>
                <p:nvPr/>
              </p:nvGrpSpPr>
              <p:grpSpPr>
                <a:xfrm>
                  <a:off x="5011823" y="4060861"/>
                  <a:ext cx="816066" cy="816066"/>
                  <a:chOff x="3205163" y="1762126"/>
                  <a:chExt cx="601662" cy="601662"/>
                </a:xfrm>
                <a:grpFill/>
              </p:grpSpPr>
              <p:sp>
                <p:nvSpPr>
                  <p:cNvPr id="102" name="Freeform 176">
                    <a:extLst>
                      <a:ext uri="{FF2B5EF4-FFF2-40B4-BE49-F238E27FC236}">
                        <a16:creationId xmlns:a16="http://schemas.microsoft.com/office/drawing/2014/main" id="{84C5C757-C9D2-477F-885A-48320462DAAB}"/>
                      </a:ext>
                    </a:extLst>
                  </p:cNvPr>
                  <p:cNvSpPr>
                    <a:spLocks/>
                  </p:cNvSpPr>
                  <p:nvPr/>
                </p:nvSpPr>
                <p:spPr bwMode="auto">
                  <a:xfrm>
                    <a:off x="3494088" y="1762126"/>
                    <a:ext cx="23813" cy="73025"/>
                  </a:xfrm>
                  <a:custGeom>
                    <a:avLst/>
                    <a:gdLst>
                      <a:gd name="T0" fmla="*/ 15 w 30"/>
                      <a:gd name="T1" fmla="*/ 95 h 95"/>
                      <a:gd name="T2" fmla="*/ 0 w 30"/>
                      <a:gd name="T3" fmla="*/ 80 h 95"/>
                      <a:gd name="T4" fmla="*/ 0 w 30"/>
                      <a:gd name="T5" fmla="*/ 15 h 95"/>
                      <a:gd name="T6" fmla="*/ 15 w 30"/>
                      <a:gd name="T7" fmla="*/ 0 h 95"/>
                      <a:gd name="T8" fmla="*/ 30 w 30"/>
                      <a:gd name="T9" fmla="*/ 15 h 95"/>
                      <a:gd name="T10" fmla="*/ 30 w 30"/>
                      <a:gd name="T11" fmla="*/ 80 h 95"/>
                      <a:gd name="T12" fmla="*/ 15 w 30"/>
                      <a:gd name="T13" fmla="*/ 95 h 95"/>
                    </a:gdLst>
                    <a:ahLst/>
                    <a:cxnLst>
                      <a:cxn ang="0">
                        <a:pos x="T0" y="T1"/>
                      </a:cxn>
                      <a:cxn ang="0">
                        <a:pos x="T2" y="T3"/>
                      </a:cxn>
                      <a:cxn ang="0">
                        <a:pos x="T4" y="T5"/>
                      </a:cxn>
                      <a:cxn ang="0">
                        <a:pos x="T6" y="T7"/>
                      </a:cxn>
                      <a:cxn ang="0">
                        <a:pos x="T8" y="T9"/>
                      </a:cxn>
                      <a:cxn ang="0">
                        <a:pos x="T10" y="T11"/>
                      </a:cxn>
                      <a:cxn ang="0">
                        <a:pos x="T12" y="T13"/>
                      </a:cxn>
                    </a:cxnLst>
                    <a:rect l="0" t="0" r="r" b="b"/>
                    <a:pathLst>
                      <a:path w="30" h="95">
                        <a:moveTo>
                          <a:pt x="15" y="95"/>
                        </a:moveTo>
                        <a:cubicBezTo>
                          <a:pt x="7" y="95"/>
                          <a:pt x="0" y="88"/>
                          <a:pt x="0" y="80"/>
                        </a:cubicBezTo>
                        <a:lnTo>
                          <a:pt x="0" y="15"/>
                        </a:lnTo>
                        <a:cubicBezTo>
                          <a:pt x="0" y="7"/>
                          <a:pt x="7" y="0"/>
                          <a:pt x="15" y="0"/>
                        </a:cubicBezTo>
                        <a:cubicBezTo>
                          <a:pt x="24" y="0"/>
                          <a:pt x="30" y="7"/>
                          <a:pt x="30" y="15"/>
                        </a:cubicBezTo>
                        <a:lnTo>
                          <a:pt x="30" y="80"/>
                        </a:lnTo>
                        <a:cubicBezTo>
                          <a:pt x="30" y="88"/>
                          <a:pt x="24" y="95"/>
                          <a:pt x="15"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77">
                    <a:extLst>
                      <a:ext uri="{FF2B5EF4-FFF2-40B4-BE49-F238E27FC236}">
                        <a16:creationId xmlns:a16="http://schemas.microsoft.com/office/drawing/2014/main" id="{D71436F3-3F94-4E32-AF05-5A7717431B5F}"/>
                      </a:ext>
                    </a:extLst>
                  </p:cNvPr>
                  <p:cNvSpPr>
                    <a:spLocks/>
                  </p:cNvSpPr>
                  <p:nvPr/>
                </p:nvSpPr>
                <p:spPr bwMode="auto">
                  <a:xfrm>
                    <a:off x="3613150" y="1800226"/>
                    <a:ext cx="50800" cy="66675"/>
                  </a:xfrm>
                  <a:custGeom>
                    <a:avLst/>
                    <a:gdLst>
                      <a:gd name="T0" fmla="*/ 17 w 67"/>
                      <a:gd name="T1" fmla="*/ 88 h 88"/>
                      <a:gd name="T2" fmla="*/ 10 w 67"/>
                      <a:gd name="T3" fmla="*/ 86 h 88"/>
                      <a:gd name="T4" fmla="*/ 4 w 67"/>
                      <a:gd name="T5" fmla="*/ 66 h 88"/>
                      <a:gd name="T6" fmla="*/ 37 w 67"/>
                      <a:gd name="T7" fmla="*/ 9 h 88"/>
                      <a:gd name="T8" fmla="*/ 57 w 67"/>
                      <a:gd name="T9" fmla="*/ 4 h 88"/>
                      <a:gd name="T10" fmla="*/ 63 w 67"/>
                      <a:gd name="T11" fmla="*/ 24 h 88"/>
                      <a:gd name="T12" fmla="*/ 30 w 67"/>
                      <a:gd name="T13" fmla="*/ 81 h 88"/>
                      <a:gd name="T14" fmla="*/ 17 w 67"/>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88">
                        <a:moveTo>
                          <a:pt x="17" y="88"/>
                        </a:moveTo>
                        <a:cubicBezTo>
                          <a:pt x="15" y="88"/>
                          <a:pt x="12" y="88"/>
                          <a:pt x="10" y="86"/>
                        </a:cubicBezTo>
                        <a:cubicBezTo>
                          <a:pt x="3" y="82"/>
                          <a:pt x="0" y="73"/>
                          <a:pt x="4" y="66"/>
                        </a:cubicBezTo>
                        <a:lnTo>
                          <a:pt x="37" y="9"/>
                        </a:lnTo>
                        <a:cubicBezTo>
                          <a:pt x="41" y="2"/>
                          <a:pt x="50" y="0"/>
                          <a:pt x="57" y="4"/>
                        </a:cubicBezTo>
                        <a:cubicBezTo>
                          <a:pt x="65" y="8"/>
                          <a:pt x="67" y="17"/>
                          <a:pt x="63" y="24"/>
                        </a:cubicBezTo>
                        <a:lnTo>
                          <a:pt x="30" y="81"/>
                        </a:lnTo>
                        <a:cubicBezTo>
                          <a:pt x="28" y="85"/>
                          <a:pt x="23" y="88"/>
                          <a:pt x="17"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78">
                    <a:extLst>
                      <a:ext uri="{FF2B5EF4-FFF2-40B4-BE49-F238E27FC236}">
                        <a16:creationId xmlns:a16="http://schemas.microsoft.com/office/drawing/2014/main" id="{F7D815C3-5B5B-44CD-8B9C-C9ABDDD4965E}"/>
                      </a:ext>
                    </a:extLst>
                  </p:cNvPr>
                  <p:cNvSpPr>
                    <a:spLocks/>
                  </p:cNvSpPr>
                  <p:nvPr/>
                </p:nvSpPr>
                <p:spPr bwMode="auto">
                  <a:xfrm>
                    <a:off x="3700463" y="1905001"/>
                    <a:ext cx="69850" cy="49213"/>
                  </a:xfrm>
                  <a:custGeom>
                    <a:avLst/>
                    <a:gdLst>
                      <a:gd name="T0" fmla="*/ 17 w 91"/>
                      <a:gd name="T1" fmla="*/ 65 h 65"/>
                      <a:gd name="T2" fmla="*/ 4 w 91"/>
                      <a:gd name="T3" fmla="*/ 58 h 65"/>
                      <a:gd name="T4" fmla="*/ 10 w 91"/>
                      <a:gd name="T5" fmla="*/ 37 h 65"/>
                      <a:gd name="T6" fmla="*/ 66 w 91"/>
                      <a:gd name="T7" fmla="*/ 5 h 65"/>
                      <a:gd name="T8" fmla="*/ 87 w 91"/>
                      <a:gd name="T9" fmla="*/ 10 h 65"/>
                      <a:gd name="T10" fmla="*/ 81 w 91"/>
                      <a:gd name="T11" fmla="*/ 31 h 65"/>
                      <a:gd name="T12" fmla="*/ 25 w 91"/>
                      <a:gd name="T13" fmla="*/ 63 h 65"/>
                      <a:gd name="T14" fmla="*/ 17 w 91"/>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65">
                        <a:moveTo>
                          <a:pt x="17" y="65"/>
                        </a:moveTo>
                        <a:cubicBezTo>
                          <a:pt x="12" y="65"/>
                          <a:pt x="7" y="62"/>
                          <a:pt x="4" y="58"/>
                        </a:cubicBezTo>
                        <a:cubicBezTo>
                          <a:pt x="0" y="50"/>
                          <a:pt x="3" y="41"/>
                          <a:pt x="10" y="37"/>
                        </a:cubicBezTo>
                        <a:lnTo>
                          <a:pt x="66" y="5"/>
                        </a:lnTo>
                        <a:cubicBezTo>
                          <a:pt x="73" y="0"/>
                          <a:pt x="82" y="3"/>
                          <a:pt x="87" y="10"/>
                        </a:cubicBezTo>
                        <a:cubicBezTo>
                          <a:pt x="91" y="17"/>
                          <a:pt x="88" y="26"/>
                          <a:pt x="81" y="31"/>
                        </a:cubicBezTo>
                        <a:lnTo>
                          <a:pt x="25" y="63"/>
                        </a:lnTo>
                        <a:cubicBezTo>
                          <a:pt x="22" y="64"/>
                          <a:pt x="20" y="65"/>
                          <a:pt x="17" y="6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79">
                    <a:extLst>
                      <a:ext uri="{FF2B5EF4-FFF2-40B4-BE49-F238E27FC236}">
                        <a16:creationId xmlns:a16="http://schemas.microsoft.com/office/drawing/2014/main" id="{244B3926-C4A6-476B-85E7-64B001C469EB}"/>
                      </a:ext>
                    </a:extLst>
                  </p:cNvPr>
                  <p:cNvSpPr>
                    <a:spLocks/>
                  </p:cNvSpPr>
                  <p:nvPr/>
                </p:nvSpPr>
                <p:spPr bwMode="auto">
                  <a:xfrm>
                    <a:off x="3733800" y="2051051"/>
                    <a:ext cx="73025" cy="23813"/>
                  </a:xfrm>
                  <a:custGeom>
                    <a:avLst/>
                    <a:gdLst>
                      <a:gd name="T0" fmla="*/ 80 w 95"/>
                      <a:gd name="T1" fmla="*/ 30 h 30"/>
                      <a:gd name="T2" fmla="*/ 15 w 95"/>
                      <a:gd name="T3" fmla="*/ 30 h 30"/>
                      <a:gd name="T4" fmla="*/ 0 w 95"/>
                      <a:gd name="T5" fmla="*/ 15 h 30"/>
                      <a:gd name="T6" fmla="*/ 15 w 95"/>
                      <a:gd name="T7" fmla="*/ 0 h 30"/>
                      <a:gd name="T8" fmla="*/ 80 w 95"/>
                      <a:gd name="T9" fmla="*/ 0 h 30"/>
                      <a:gd name="T10" fmla="*/ 95 w 95"/>
                      <a:gd name="T11" fmla="*/ 15 h 30"/>
                      <a:gd name="T12" fmla="*/ 80 w 95"/>
                      <a:gd name="T13" fmla="*/ 30 h 30"/>
                    </a:gdLst>
                    <a:ahLst/>
                    <a:cxnLst>
                      <a:cxn ang="0">
                        <a:pos x="T0" y="T1"/>
                      </a:cxn>
                      <a:cxn ang="0">
                        <a:pos x="T2" y="T3"/>
                      </a:cxn>
                      <a:cxn ang="0">
                        <a:pos x="T4" y="T5"/>
                      </a:cxn>
                      <a:cxn ang="0">
                        <a:pos x="T6" y="T7"/>
                      </a:cxn>
                      <a:cxn ang="0">
                        <a:pos x="T8" y="T9"/>
                      </a:cxn>
                      <a:cxn ang="0">
                        <a:pos x="T10" y="T11"/>
                      </a:cxn>
                      <a:cxn ang="0">
                        <a:pos x="T12" y="T13"/>
                      </a:cxn>
                    </a:cxnLst>
                    <a:rect l="0" t="0" r="r" b="b"/>
                    <a:pathLst>
                      <a:path w="95" h="30">
                        <a:moveTo>
                          <a:pt x="80" y="30"/>
                        </a:moveTo>
                        <a:lnTo>
                          <a:pt x="15" y="30"/>
                        </a:lnTo>
                        <a:cubicBezTo>
                          <a:pt x="7" y="30"/>
                          <a:pt x="0" y="23"/>
                          <a:pt x="0" y="15"/>
                        </a:cubicBezTo>
                        <a:cubicBezTo>
                          <a:pt x="0" y="7"/>
                          <a:pt x="7" y="0"/>
                          <a:pt x="15" y="0"/>
                        </a:cubicBezTo>
                        <a:lnTo>
                          <a:pt x="80" y="0"/>
                        </a:lnTo>
                        <a:cubicBezTo>
                          <a:pt x="89" y="0"/>
                          <a:pt x="95" y="7"/>
                          <a:pt x="95" y="15"/>
                        </a:cubicBezTo>
                        <a:cubicBezTo>
                          <a:pt x="95" y="23"/>
                          <a:pt x="89" y="30"/>
                          <a:pt x="8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80">
                    <a:extLst>
                      <a:ext uri="{FF2B5EF4-FFF2-40B4-BE49-F238E27FC236}">
                        <a16:creationId xmlns:a16="http://schemas.microsoft.com/office/drawing/2014/main" id="{EF5BAC2B-4601-44CF-B169-5A8B2064BF09}"/>
                      </a:ext>
                    </a:extLst>
                  </p:cNvPr>
                  <p:cNvSpPr>
                    <a:spLocks/>
                  </p:cNvSpPr>
                  <p:nvPr/>
                </p:nvSpPr>
                <p:spPr bwMode="auto">
                  <a:xfrm>
                    <a:off x="3700463" y="2170113"/>
                    <a:ext cx="69850" cy="49213"/>
                  </a:xfrm>
                  <a:custGeom>
                    <a:avLst/>
                    <a:gdLst>
                      <a:gd name="T0" fmla="*/ 73 w 91"/>
                      <a:gd name="T1" fmla="*/ 65 h 65"/>
                      <a:gd name="T2" fmla="*/ 66 w 91"/>
                      <a:gd name="T3" fmla="*/ 62 h 65"/>
                      <a:gd name="T4" fmla="*/ 10 w 91"/>
                      <a:gd name="T5" fmla="*/ 30 h 65"/>
                      <a:gd name="T6" fmla="*/ 4 w 91"/>
                      <a:gd name="T7" fmla="*/ 9 h 65"/>
                      <a:gd name="T8" fmla="*/ 25 w 91"/>
                      <a:gd name="T9" fmla="*/ 4 h 65"/>
                      <a:gd name="T10" fmla="*/ 81 w 91"/>
                      <a:gd name="T11" fmla="*/ 36 h 65"/>
                      <a:gd name="T12" fmla="*/ 87 w 91"/>
                      <a:gd name="T13" fmla="*/ 57 h 65"/>
                      <a:gd name="T14" fmla="*/ 73 w 91"/>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65">
                        <a:moveTo>
                          <a:pt x="73" y="65"/>
                        </a:moveTo>
                        <a:cubicBezTo>
                          <a:pt x="71" y="65"/>
                          <a:pt x="68" y="64"/>
                          <a:pt x="66" y="62"/>
                        </a:cubicBezTo>
                        <a:lnTo>
                          <a:pt x="10" y="30"/>
                        </a:lnTo>
                        <a:cubicBezTo>
                          <a:pt x="3" y="26"/>
                          <a:pt x="0" y="17"/>
                          <a:pt x="4" y="9"/>
                        </a:cubicBezTo>
                        <a:cubicBezTo>
                          <a:pt x="8" y="2"/>
                          <a:pt x="18" y="0"/>
                          <a:pt x="25" y="4"/>
                        </a:cubicBezTo>
                        <a:lnTo>
                          <a:pt x="81" y="36"/>
                        </a:lnTo>
                        <a:cubicBezTo>
                          <a:pt x="88" y="41"/>
                          <a:pt x="91" y="50"/>
                          <a:pt x="87" y="57"/>
                        </a:cubicBezTo>
                        <a:cubicBezTo>
                          <a:pt x="84" y="62"/>
                          <a:pt x="79" y="65"/>
                          <a:pt x="73" y="6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81">
                    <a:extLst>
                      <a:ext uri="{FF2B5EF4-FFF2-40B4-BE49-F238E27FC236}">
                        <a16:creationId xmlns:a16="http://schemas.microsoft.com/office/drawing/2014/main" id="{730260FA-375F-4218-A55E-3F3E338C69BC}"/>
                      </a:ext>
                    </a:extLst>
                  </p:cNvPr>
                  <p:cNvSpPr>
                    <a:spLocks/>
                  </p:cNvSpPr>
                  <p:nvPr/>
                </p:nvSpPr>
                <p:spPr bwMode="auto">
                  <a:xfrm>
                    <a:off x="3613150" y="2257426"/>
                    <a:ext cx="50800" cy="66675"/>
                  </a:xfrm>
                  <a:custGeom>
                    <a:avLst/>
                    <a:gdLst>
                      <a:gd name="T0" fmla="*/ 50 w 67"/>
                      <a:gd name="T1" fmla="*/ 88 h 88"/>
                      <a:gd name="T2" fmla="*/ 37 w 67"/>
                      <a:gd name="T3" fmla="*/ 81 h 88"/>
                      <a:gd name="T4" fmla="*/ 4 w 67"/>
                      <a:gd name="T5" fmla="*/ 24 h 88"/>
                      <a:gd name="T6" fmla="*/ 10 w 67"/>
                      <a:gd name="T7" fmla="*/ 4 h 88"/>
                      <a:gd name="T8" fmla="*/ 30 w 67"/>
                      <a:gd name="T9" fmla="*/ 9 h 88"/>
                      <a:gd name="T10" fmla="*/ 63 w 67"/>
                      <a:gd name="T11" fmla="*/ 66 h 88"/>
                      <a:gd name="T12" fmla="*/ 57 w 67"/>
                      <a:gd name="T13" fmla="*/ 86 h 88"/>
                      <a:gd name="T14" fmla="*/ 50 w 67"/>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88">
                        <a:moveTo>
                          <a:pt x="50" y="88"/>
                        </a:moveTo>
                        <a:cubicBezTo>
                          <a:pt x="45" y="88"/>
                          <a:pt x="40" y="85"/>
                          <a:pt x="37" y="81"/>
                        </a:cubicBezTo>
                        <a:lnTo>
                          <a:pt x="4" y="24"/>
                        </a:lnTo>
                        <a:cubicBezTo>
                          <a:pt x="0" y="17"/>
                          <a:pt x="3" y="8"/>
                          <a:pt x="10" y="4"/>
                        </a:cubicBezTo>
                        <a:cubicBezTo>
                          <a:pt x="17" y="0"/>
                          <a:pt x="26" y="2"/>
                          <a:pt x="30" y="9"/>
                        </a:cubicBezTo>
                        <a:lnTo>
                          <a:pt x="63" y="66"/>
                        </a:lnTo>
                        <a:cubicBezTo>
                          <a:pt x="67" y="73"/>
                          <a:pt x="65" y="82"/>
                          <a:pt x="57" y="86"/>
                        </a:cubicBezTo>
                        <a:cubicBezTo>
                          <a:pt x="55" y="88"/>
                          <a:pt x="52" y="88"/>
                          <a:pt x="50"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82">
                    <a:extLst>
                      <a:ext uri="{FF2B5EF4-FFF2-40B4-BE49-F238E27FC236}">
                        <a16:creationId xmlns:a16="http://schemas.microsoft.com/office/drawing/2014/main" id="{A01C372B-A571-4E50-9348-A1DC506932BE}"/>
                      </a:ext>
                    </a:extLst>
                  </p:cNvPr>
                  <p:cNvSpPr>
                    <a:spLocks/>
                  </p:cNvSpPr>
                  <p:nvPr/>
                </p:nvSpPr>
                <p:spPr bwMode="auto">
                  <a:xfrm>
                    <a:off x="3494088" y="2290763"/>
                    <a:ext cx="23813" cy="73025"/>
                  </a:xfrm>
                  <a:custGeom>
                    <a:avLst/>
                    <a:gdLst>
                      <a:gd name="T0" fmla="*/ 15 w 30"/>
                      <a:gd name="T1" fmla="*/ 95 h 95"/>
                      <a:gd name="T2" fmla="*/ 0 w 30"/>
                      <a:gd name="T3" fmla="*/ 80 h 95"/>
                      <a:gd name="T4" fmla="*/ 0 w 30"/>
                      <a:gd name="T5" fmla="*/ 15 h 95"/>
                      <a:gd name="T6" fmla="*/ 15 w 30"/>
                      <a:gd name="T7" fmla="*/ 0 h 95"/>
                      <a:gd name="T8" fmla="*/ 30 w 30"/>
                      <a:gd name="T9" fmla="*/ 15 h 95"/>
                      <a:gd name="T10" fmla="*/ 30 w 30"/>
                      <a:gd name="T11" fmla="*/ 80 h 95"/>
                      <a:gd name="T12" fmla="*/ 15 w 30"/>
                      <a:gd name="T13" fmla="*/ 95 h 95"/>
                    </a:gdLst>
                    <a:ahLst/>
                    <a:cxnLst>
                      <a:cxn ang="0">
                        <a:pos x="T0" y="T1"/>
                      </a:cxn>
                      <a:cxn ang="0">
                        <a:pos x="T2" y="T3"/>
                      </a:cxn>
                      <a:cxn ang="0">
                        <a:pos x="T4" y="T5"/>
                      </a:cxn>
                      <a:cxn ang="0">
                        <a:pos x="T6" y="T7"/>
                      </a:cxn>
                      <a:cxn ang="0">
                        <a:pos x="T8" y="T9"/>
                      </a:cxn>
                      <a:cxn ang="0">
                        <a:pos x="T10" y="T11"/>
                      </a:cxn>
                      <a:cxn ang="0">
                        <a:pos x="T12" y="T13"/>
                      </a:cxn>
                    </a:cxnLst>
                    <a:rect l="0" t="0" r="r" b="b"/>
                    <a:pathLst>
                      <a:path w="30" h="95">
                        <a:moveTo>
                          <a:pt x="15" y="95"/>
                        </a:moveTo>
                        <a:cubicBezTo>
                          <a:pt x="7" y="95"/>
                          <a:pt x="0" y="88"/>
                          <a:pt x="0" y="80"/>
                        </a:cubicBezTo>
                        <a:lnTo>
                          <a:pt x="0" y="15"/>
                        </a:lnTo>
                        <a:cubicBezTo>
                          <a:pt x="0" y="7"/>
                          <a:pt x="7" y="0"/>
                          <a:pt x="15" y="0"/>
                        </a:cubicBezTo>
                        <a:cubicBezTo>
                          <a:pt x="24" y="0"/>
                          <a:pt x="30" y="7"/>
                          <a:pt x="30" y="15"/>
                        </a:cubicBezTo>
                        <a:lnTo>
                          <a:pt x="30" y="80"/>
                        </a:lnTo>
                        <a:cubicBezTo>
                          <a:pt x="30" y="88"/>
                          <a:pt x="24" y="95"/>
                          <a:pt x="15"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83">
                    <a:extLst>
                      <a:ext uri="{FF2B5EF4-FFF2-40B4-BE49-F238E27FC236}">
                        <a16:creationId xmlns:a16="http://schemas.microsoft.com/office/drawing/2014/main" id="{AE1B4E7B-F220-489B-B114-0FA32D083524}"/>
                      </a:ext>
                    </a:extLst>
                  </p:cNvPr>
                  <p:cNvSpPr>
                    <a:spLocks/>
                  </p:cNvSpPr>
                  <p:nvPr/>
                </p:nvSpPr>
                <p:spPr bwMode="auto">
                  <a:xfrm>
                    <a:off x="3349625" y="2257426"/>
                    <a:ext cx="50800" cy="66675"/>
                  </a:xfrm>
                  <a:custGeom>
                    <a:avLst/>
                    <a:gdLst>
                      <a:gd name="T0" fmla="*/ 17 w 67"/>
                      <a:gd name="T1" fmla="*/ 88 h 88"/>
                      <a:gd name="T2" fmla="*/ 9 w 67"/>
                      <a:gd name="T3" fmla="*/ 86 h 88"/>
                      <a:gd name="T4" fmla="*/ 4 w 67"/>
                      <a:gd name="T5" fmla="*/ 66 h 88"/>
                      <a:gd name="T6" fmla="*/ 36 w 67"/>
                      <a:gd name="T7" fmla="*/ 9 h 88"/>
                      <a:gd name="T8" fmla="*/ 57 w 67"/>
                      <a:gd name="T9" fmla="*/ 4 h 88"/>
                      <a:gd name="T10" fmla="*/ 62 w 67"/>
                      <a:gd name="T11" fmla="*/ 24 h 88"/>
                      <a:gd name="T12" fmla="*/ 30 w 67"/>
                      <a:gd name="T13" fmla="*/ 81 h 88"/>
                      <a:gd name="T14" fmla="*/ 17 w 67"/>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88">
                        <a:moveTo>
                          <a:pt x="17" y="88"/>
                        </a:moveTo>
                        <a:cubicBezTo>
                          <a:pt x="14" y="88"/>
                          <a:pt x="12" y="88"/>
                          <a:pt x="9" y="86"/>
                        </a:cubicBezTo>
                        <a:cubicBezTo>
                          <a:pt x="2" y="82"/>
                          <a:pt x="0" y="73"/>
                          <a:pt x="4" y="66"/>
                        </a:cubicBezTo>
                        <a:lnTo>
                          <a:pt x="36" y="9"/>
                        </a:lnTo>
                        <a:cubicBezTo>
                          <a:pt x="41" y="2"/>
                          <a:pt x="50" y="0"/>
                          <a:pt x="57" y="4"/>
                        </a:cubicBezTo>
                        <a:cubicBezTo>
                          <a:pt x="64" y="8"/>
                          <a:pt x="67" y="17"/>
                          <a:pt x="62" y="24"/>
                        </a:cubicBezTo>
                        <a:lnTo>
                          <a:pt x="30" y="81"/>
                        </a:lnTo>
                        <a:cubicBezTo>
                          <a:pt x="27" y="85"/>
                          <a:pt x="22" y="88"/>
                          <a:pt x="17"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84">
                    <a:extLst>
                      <a:ext uri="{FF2B5EF4-FFF2-40B4-BE49-F238E27FC236}">
                        <a16:creationId xmlns:a16="http://schemas.microsoft.com/office/drawing/2014/main" id="{2F2B47BC-0487-4AC2-93FE-B346B99BA1D6}"/>
                      </a:ext>
                    </a:extLst>
                  </p:cNvPr>
                  <p:cNvSpPr>
                    <a:spLocks/>
                  </p:cNvSpPr>
                  <p:nvPr/>
                </p:nvSpPr>
                <p:spPr bwMode="auto">
                  <a:xfrm>
                    <a:off x="3243263" y="2170113"/>
                    <a:ext cx="69850" cy="49213"/>
                  </a:xfrm>
                  <a:custGeom>
                    <a:avLst/>
                    <a:gdLst>
                      <a:gd name="T0" fmla="*/ 17 w 91"/>
                      <a:gd name="T1" fmla="*/ 65 h 65"/>
                      <a:gd name="T2" fmla="*/ 4 w 91"/>
                      <a:gd name="T3" fmla="*/ 57 h 65"/>
                      <a:gd name="T4" fmla="*/ 10 w 91"/>
                      <a:gd name="T5" fmla="*/ 36 h 65"/>
                      <a:gd name="T6" fmla="*/ 66 w 91"/>
                      <a:gd name="T7" fmla="*/ 4 h 65"/>
                      <a:gd name="T8" fmla="*/ 87 w 91"/>
                      <a:gd name="T9" fmla="*/ 9 h 65"/>
                      <a:gd name="T10" fmla="*/ 81 w 91"/>
                      <a:gd name="T11" fmla="*/ 30 h 65"/>
                      <a:gd name="T12" fmla="*/ 25 w 91"/>
                      <a:gd name="T13" fmla="*/ 62 h 65"/>
                      <a:gd name="T14" fmla="*/ 17 w 91"/>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65">
                        <a:moveTo>
                          <a:pt x="17" y="65"/>
                        </a:moveTo>
                        <a:cubicBezTo>
                          <a:pt x="12" y="65"/>
                          <a:pt x="7" y="62"/>
                          <a:pt x="4" y="57"/>
                        </a:cubicBezTo>
                        <a:cubicBezTo>
                          <a:pt x="0" y="50"/>
                          <a:pt x="3" y="41"/>
                          <a:pt x="10" y="36"/>
                        </a:cubicBezTo>
                        <a:lnTo>
                          <a:pt x="66" y="4"/>
                        </a:lnTo>
                        <a:cubicBezTo>
                          <a:pt x="73" y="0"/>
                          <a:pt x="82" y="2"/>
                          <a:pt x="87" y="9"/>
                        </a:cubicBezTo>
                        <a:cubicBezTo>
                          <a:pt x="91" y="17"/>
                          <a:pt x="88" y="26"/>
                          <a:pt x="81" y="30"/>
                        </a:cubicBezTo>
                        <a:lnTo>
                          <a:pt x="25" y="62"/>
                        </a:lnTo>
                        <a:cubicBezTo>
                          <a:pt x="22" y="64"/>
                          <a:pt x="20" y="65"/>
                          <a:pt x="17" y="6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85">
                    <a:extLst>
                      <a:ext uri="{FF2B5EF4-FFF2-40B4-BE49-F238E27FC236}">
                        <a16:creationId xmlns:a16="http://schemas.microsoft.com/office/drawing/2014/main" id="{C9CF08A4-D81A-4970-B8C5-ECF721192157}"/>
                      </a:ext>
                    </a:extLst>
                  </p:cNvPr>
                  <p:cNvSpPr>
                    <a:spLocks/>
                  </p:cNvSpPr>
                  <p:nvPr/>
                </p:nvSpPr>
                <p:spPr bwMode="auto">
                  <a:xfrm>
                    <a:off x="3205163" y="2051051"/>
                    <a:ext cx="73025" cy="23813"/>
                  </a:xfrm>
                  <a:custGeom>
                    <a:avLst/>
                    <a:gdLst>
                      <a:gd name="T0" fmla="*/ 80 w 96"/>
                      <a:gd name="T1" fmla="*/ 30 h 30"/>
                      <a:gd name="T2" fmla="*/ 16 w 96"/>
                      <a:gd name="T3" fmla="*/ 30 h 30"/>
                      <a:gd name="T4" fmla="*/ 0 w 96"/>
                      <a:gd name="T5" fmla="*/ 15 h 30"/>
                      <a:gd name="T6" fmla="*/ 16 w 96"/>
                      <a:gd name="T7" fmla="*/ 0 h 30"/>
                      <a:gd name="T8" fmla="*/ 80 w 96"/>
                      <a:gd name="T9" fmla="*/ 0 h 30"/>
                      <a:gd name="T10" fmla="*/ 96 w 96"/>
                      <a:gd name="T11" fmla="*/ 15 h 30"/>
                      <a:gd name="T12" fmla="*/ 80 w 96"/>
                      <a:gd name="T13" fmla="*/ 30 h 30"/>
                    </a:gdLst>
                    <a:ahLst/>
                    <a:cxnLst>
                      <a:cxn ang="0">
                        <a:pos x="T0" y="T1"/>
                      </a:cxn>
                      <a:cxn ang="0">
                        <a:pos x="T2" y="T3"/>
                      </a:cxn>
                      <a:cxn ang="0">
                        <a:pos x="T4" y="T5"/>
                      </a:cxn>
                      <a:cxn ang="0">
                        <a:pos x="T6" y="T7"/>
                      </a:cxn>
                      <a:cxn ang="0">
                        <a:pos x="T8" y="T9"/>
                      </a:cxn>
                      <a:cxn ang="0">
                        <a:pos x="T10" y="T11"/>
                      </a:cxn>
                      <a:cxn ang="0">
                        <a:pos x="T12" y="T13"/>
                      </a:cxn>
                    </a:cxnLst>
                    <a:rect l="0" t="0" r="r" b="b"/>
                    <a:pathLst>
                      <a:path w="96" h="30">
                        <a:moveTo>
                          <a:pt x="80" y="30"/>
                        </a:moveTo>
                        <a:lnTo>
                          <a:pt x="16" y="30"/>
                        </a:lnTo>
                        <a:cubicBezTo>
                          <a:pt x="7" y="30"/>
                          <a:pt x="0" y="23"/>
                          <a:pt x="0" y="15"/>
                        </a:cubicBezTo>
                        <a:cubicBezTo>
                          <a:pt x="0" y="7"/>
                          <a:pt x="7" y="0"/>
                          <a:pt x="16" y="0"/>
                        </a:cubicBezTo>
                        <a:lnTo>
                          <a:pt x="80" y="0"/>
                        </a:lnTo>
                        <a:cubicBezTo>
                          <a:pt x="89" y="0"/>
                          <a:pt x="96" y="7"/>
                          <a:pt x="96" y="15"/>
                        </a:cubicBezTo>
                        <a:cubicBezTo>
                          <a:pt x="96" y="23"/>
                          <a:pt x="89" y="30"/>
                          <a:pt x="8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86">
                    <a:extLst>
                      <a:ext uri="{FF2B5EF4-FFF2-40B4-BE49-F238E27FC236}">
                        <a16:creationId xmlns:a16="http://schemas.microsoft.com/office/drawing/2014/main" id="{CCD12B4F-AB84-4AE1-90AE-6E06F78619EB}"/>
                      </a:ext>
                    </a:extLst>
                  </p:cNvPr>
                  <p:cNvSpPr>
                    <a:spLocks/>
                  </p:cNvSpPr>
                  <p:nvPr/>
                </p:nvSpPr>
                <p:spPr bwMode="auto">
                  <a:xfrm>
                    <a:off x="3243263" y="1905001"/>
                    <a:ext cx="69850" cy="49213"/>
                  </a:xfrm>
                  <a:custGeom>
                    <a:avLst/>
                    <a:gdLst>
                      <a:gd name="T0" fmla="*/ 73 w 91"/>
                      <a:gd name="T1" fmla="*/ 65 h 65"/>
                      <a:gd name="T2" fmla="*/ 66 w 91"/>
                      <a:gd name="T3" fmla="*/ 63 h 65"/>
                      <a:gd name="T4" fmla="*/ 10 w 91"/>
                      <a:gd name="T5" fmla="*/ 31 h 65"/>
                      <a:gd name="T6" fmla="*/ 4 w 91"/>
                      <a:gd name="T7" fmla="*/ 10 h 65"/>
                      <a:gd name="T8" fmla="*/ 25 w 91"/>
                      <a:gd name="T9" fmla="*/ 5 h 65"/>
                      <a:gd name="T10" fmla="*/ 81 w 91"/>
                      <a:gd name="T11" fmla="*/ 37 h 65"/>
                      <a:gd name="T12" fmla="*/ 87 w 91"/>
                      <a:gd name="T13" fmla="*/ 58 h 65"/>
                      <a:gd name="T14" fmla="*/ 73 w 91"/>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65">
                        <a:moveTo>
                          <a:pt x="73" y="65"/>
                        </a:moveTo>
                        <a:cubicBezTo>
                          <a:pt x="71" y="65"/>
                          <a:pt x="68" y="64"/>
                          <a:pt x="66" y="63"/>
                        </a:cubicBezTo>
                        <a:lnTo>
                          <a:pt x="10" y="31"/>
                        </a:lnTo>
                        <a:cubicBezTo>
                          <a:pt x="3" y="26"/>
                          <a:pt x="0" y="17"/>
                          <a:pt x="4" y="10"/>
                        </a:cubicBezTo>
                        <a:cubicBezTo>
                          <a:pt x="8" y="3"/>
                          <a:pt x="18" y="0"/>
                          <a:pt x="25" y="5"/>
                        </a:cubicBezTo>
                        <a:lnTo>
                          <a:pt x="81" y="37"/>
                        </a:lnTo>
                        <a:cubicBezTo>
                          <a:pt x="88" y="41"/>
                          <a:pt x="91" y="50"/>
                          <a:pt x="87" y="58"/>
                        </a:cubicBezTo>
                        <a:cubicBezTo>
                          <a:pt x="84" y="62"/>
                          <a:pt x="79" y="65"/>
                          <a:pt x="73"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87">
                    <a:extLst>
                      <a:ext uri="{FF2B5EF4-FFF2-40B4-BE49-F238E27FC236}">
                        <a16:creationId xmlns:a16="http://schemas.microsoft.com/office/drawing/2014/main" id="{CC87DE13-D340-472F-9DE2-0F3E7074D44E}"/>
                      </a:ext>
                    </a:extLst>
                  </p:cNvPr>
                  <p:cNvSpPr>
                    <a:spLocks/>
                  </p:cNvSpPr>
                  <p:nvPr/>
                </p:nvSpPr>
                <p:spPr bwMode="auto">
                  <a:xfrm>
                    <a:off x="3349625" y="1800226"/>
                    <a:ext cx="50800" cy="66675"/>
                  </a:xfrm>
                  <a:custGeom>
                    <a:avLst/>
                    <a:gdLst>
                      <a:gd name="T0" fmla="*/ 49 w 67"/>
                      <a:gd name="T1" fmla="*/ 88 h 88"/>
                      <a:gd name="T2" fmla="*/ 36 w 67"/>
                      <a:gd name="T3" fmla="*/ 81 h 88"/>
                      <a:gd name="T4" fmla="*/ 4 w 67"/>
                      <a:gd name="T5" fmla="*/ 24 h 88"/>
                      <a:gd name="T6" fmla="*/ 9 w 67"/>
                      <a:gd name="T7" fmla="*/ 4 h 88"/>
                      <a:gd name="T8" fmla="*/ 30 w 67"/>
                      <a:gd name="T9" fmla="*/ 9 h 88"/>
                      <a:gd name="T10" fmla="*/ 62 w 67"/>
                      <a:gd name="T11" fmla="*/ 66 h 88"/>
                      <a:gd name="T12" fmla="*/ 57 w 67"/>
                      <a:gd name="T13" fmla="*/ 86 h 88"/>
                      <a:gd name="T14" fmla="*/ 49 w 67"/>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88">
                        <a:moveTo>
                          <a:pt x="49" y="88"/>
                        </a:moveTo>
                        <a:cubicBezTo>
                          <a:pt x="44" y="88"/>
                          <a:pt x="39" y="85"/>
                          <a:pt x="36" y="81"/>
                        </a:cubicBezTo>
                        <a:lnTo>
                          <a:pt x="4" y="24"/>
                        </a:lnTo>
                        <a:cubicBezTo>
                          <a:pt x="0" y="17"/>
                          <a:pt x="2" y="8"/>
                          <a:pt x="9" y="4"/>
                        </a:cubicBezTo>
                        <a:cubicBezTo>
                          <a:pt x="17" y="0"/>
                          <a:pt x="26" y="2"/>
                          <a:pt x="30" y="9"/>
                        </a:cubicBezTo>
                        <a:lnTo>
                          <a:pt x="62" y="66"/>
                        </a:lnTo>
                        <a:cubicBezTo>
                          <a:pt x="67" y="73"/>
                          <a:pt x="64" y="82"/>
                          <a:pt x="57" y="86"/>
                        </a:cubicBezTo>
                        <a:cubicBezTo>
                          <a:pt x="55" y="88"/>
                          <a:pt x="52" y="88"/>
                          <a:pt x="49"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8" name="Circle: Hollow 97">
                  <a:extLst>
                    <a:ext uri="{FF2B5EF4-FFF2-40B4-BE49-F238E27FC236}">
                      <a16:creationId xmlns:a16="http://schemas.microsoft.com/office/drawing/2014/main" id="{9F10A9FE-4E63-4039-B6F7-7A9E0D3803DA}"/>
                    </a:ext>
                  </a:extLst>
                </p:cNvPr>
                <p:cNvSpPr/>
                <p:nvPr/>
              </p:nvSpPr>
              <p:spPr>
                <a:xfrm>
                  <a:off x="4995674" y="4044712"/>
                  <a:ext cx="848364" cy="848364"/>
                </a:xfrm>
                <a:prstGeom prst="donut">
                  <a:avLst>
                    <a:gd name="adj" fmla="val 394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9" name="Circle: Hollow 98">
                  <a:extLst>
                    <a:ext uri="{FF2B5EF4-FFF2-40B4-BE49-F238E27FC236}">
                      <a16:creationId xmlns:a16="http://schemas.microsoft.com/office/drawing/2014/main" id="{647EE586-F35F-4635-996F-4F286CF523D5}"/>
                    </a:ext>
                  </a:extLst>
                </p:cNvPr>
                <p:cNvSpPr/>
                <p:nvPr/>
              </p:nvSpPr>
              <p:spPr>
                <a:xfrm>
                  <a:off x="5348488" y="4397529"/>
                  <a:ext cx="142736" cy="142733"/>
                </a:xfrm>
                <a:prstGeom prst="donut">
                  <a:avLst>
                    <a:gd name="adj" fmla="val 2263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0" name="Rectangle: Top Corners Rounded 99">
                  <a:extLst>
                    <a:ext uri="{FF2B5EF4-FFF2-40B4-BE49-F238E27FC236}">
                      <a16:creationId xmlns:a16="http://schemas.microsoft.com/office/drawing/2014/main" id="{8E32B826-D331-4A49-B93F-AACF7F854117}"/>
                    </a:ext>
                  </a:extLst>
                </p:cNvPr>
                <p:cNvSpPr/>
                <p:nvPr/>
              </p:nvSpPr>
              <p:spPr>
                <a:xfrm rot="14339270">
                  <a:off x="5285405" y="4456369"/>
                  <a:ext cx="36576" cy="173654"/>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Top Corners Rounded 100">
                  <a:extLst>
                    <a:ext uri="{FF2B5EF4-FFF2-40B4-BE49-F238E27FC236}">
                      <a16:creationId xmlns:a16="http://schemas.microsoft.com/office/drawing/2014/main" id="{2D36E3B4-3DF4-4E31-BE76-59CF1D20B669}"/>
                    </a:ext>
                  </a:extLst>
                </p:cNvPr>
                <p:cNvSpPr/>
                <p:nvPr/>
              </p:nvSpPr>
              <p:spPr>
                <a:xfrm>
                  <a:off x="5400584" y="4207394"/>
                  <a:ext cx="36576" cy="204418"/>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 name="Rectangle 3"/>
            <p:cNvSpPr/>
            <p:nvPr/>
          </p:nvSpPr>
          <p:spPr>
            <a:xfrm>
              <a:off x="4528849" y="2718070"/>
              <a:ext cx="2168799" cy="1200329"/>
            </a:xfrm>
            <a:prstGeom prst="rect">
              <a:avLst/>
            </a:prstGeom>
          </p:spPr>
          <p:txBody>
            <a:bodyPr wrap="none">
              <a:spAutoFit/>
            </a:bodyPr>
            <a:lstStyle/>
            <a:p>
              <a:r>
                <a:rPr lang="en-US" sz="7200" b="1" dirty="0" smtClean="0">
                  <a:solidFill>
                    <a:srgbClr val="FF5969"/>
                  </a:solidFill>
                  <a:latin typeface="Tw Cen MT" panose="020B0602020104020603" pitchFamily="34" charset="0"/>
                </a:rPr>
                <a:t>YOU.</a:t>
              </a:r>
              <a:endParaRPr lang="en-US" b="1" dirty="0">
                <a:solidFill>
                  <a:srgbClr val="FF5969"/>
                </a:solidFill>
                <a:latin typeface="Tw Cen MT" panose="020B0602020104020603" pitchFamily="34" charset="0"/>
              </a:endParaRPr>
            </a:p>
          </p:txBody>
        </p:sp>
      </p:grpSp>
      <p:grpSp>
        <p:nvGrpSpPr>
          <p:cNvPr id="18" name="Group 17"/>
          <p:cNvGrpSpPr/>
          <p:nvPr/>
        </p:nvGrpSpPr>
        <p:grpSpPr>
          <a:xfrm>
            <a:off x="284269" y="5962297"/>
            <a:ext cx="4800634" cy="681261"/>
            <a:chOff x="8859795" y="179335"/>
            <a:chExt cx="4800634" cy="681261"/>
          </a:xfrm>
        </p:grpSpPr>
        <p:pic>
          <p:nvPicPr>
            <p:cNvPr id="9224" name="Picture 8" descr="JIS University - Wikipedia"/>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8859795" y="179335"/>
              <a:ext cx="771239" cy="681261"/>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Connector 11"/>
            <p:cNvCxnSpPr/>
            <p:nvPr/>
          </p:nvCxnSpPr>
          <p:spPr>
            <a:xfrm>
              <a:off x="9761838" y="179335"/>
              <a:ext cx="0" cy="681261"/>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9842191" y="179335"/>
              <a:ext cx="3818238" cy="646331"/>
            </a:xfrm>
            <a:prstGeom prst="rect">
              <a:avLst/>
            </a:prstGeom>
            <a:noFill/>
          </p:spPr>
          <p:txBody>
            <a:bodyPr wrap="square" rtlCol="0">
              <a:spAutoFit/>
            </a:bodyPr>
            <a:lstStyle/>
            <a:p>
              <a:r>
                <a:rPr lang="en-US" b="1" dirty="0" smtClean="0">
                  <a:solidFill>
                    <a:srgbClr val="323C79"/>
                  </a:solidFill>
                  <a:latin typeface="Tw Cen MT" panose="020B0602020104020603" pitchFamily="34" charset="0"/>
                </a:rPr>
                <a:t>Department of</a:t>
              </a:r>
              <a:br>
                <a:rPr lang="en-US" b="1" dirty="0" smtClean="0">
                  <a:solidFill>
                    <a:srgbClr val="323C79"/>
                  </a:solidFill>
                  <a:latin typeface="Tw Cen MT" panose="020B0602020104020603" pitchFamily="34" charset="0"/>
                </a:rPr>
              </a:br>
              <a:r>
                <a:rPr lang="en-US" b="1" dirty="0" smtClean="0">
                  <a:solidFill>
                    <a:srgbClr val="323C79"/>
                  </a:solidFill>
                  <a:latin typeface="Tw Cen MT" panose="020B0602020104020603" pitchFamily="34" charset="0"/>
                </a:rPr>
                <a:t>Computer Science and Engineering</a:t>
              </a:r>
              <a:endParaRPr lang="en-IN" b="1" dirty="0">
                <a:solidFill>
                  <a:srgbClr val="323C79"/>
                </a:solidFill>
                <a:latin typeface="Tw Cen MT" panose="020B0602020104020603" pitchFamily="34" charset="0"/>
              </a:endParaRPr>
            </a:p>
          </p:txBody>
        </p:sp>
      </p:grpSp>
    </p:spTree>
    <p:extLst>
      <p:ext uri="{BB962C8B-B14F-4D97-AF65-F5344CB8AC3E}">
        <p14:creationId xmlns:p14="http://schemas.microsoft.com/office/powerpoint/2010/main" val="30232353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CC327164-17FF-4DE0-9E9B-F7CEF524BDCA}"/>
              </a:ext>
            </a:extLst>
          </p:cNvPr>
          <p:cNvGrpSpPr/>
          <p:nvPr/>
        </p:nvGrpSpPr>
        <p:grpSpPr>
          <a:xfrm>
            <a:off x="-9308754" y="0"/>
            <a:ext cx="12482920" cy="6858000"/>
            <a:chOff x="-9296849" y="0"/>
            <a:chExt cx="12482920" cy="6858000"/>
          </a:xfrm>
        </p:grpSpPr>
        <p:sp>
          <p:nvSpPr>
            <p:cNvPr id="15" name="Rectangle 14">
              <a:extLst>
                <a:ext uri="{FF2B5EF4-FFF2-40B4-BE49-F238E27FC236}">
                  <a16:creationId xmlns:a16="http://schemas.microsoft.com/office/drawing/2014/main" id="{CFC2F059-8E54-4001-8796-4C372505F15C}"/>
                </a:ext>
              </a:extLst>
            </p:cNvPr>
            <p:cNvSpPr/>
            <p:nvPr/>
          </p:nvSpPr>
          <p:spPr>
            <a:xfrm>
              <a:off x="-9296849"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9CA5D056-97B8-4FFF-9320-5B4740BDA197}"/>
                </a:ext>
              </a:extLst>
            </p:cNvPr>
            <p:cNvSpPr/>
            <p:nvPr/>
          </p:nvSpPr>
          <p:spPr>
            <a:xfrm>
              <a:off x="2728871" y="4916770"/>
              <a:ext cx="457200" cy="194123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3" name="Group 42">
            <a:extLst>
              <a:ext uri="{FF2B5EF4-FFF2-40B4-BE49-F238E27FC236}">
                <a16:creationId xmlns:a16="http://schemas.microsoft.com/office/drawing/2014/main" id="{74C7045C-B018-403C-B042-352268DD2796}"/>
              </a:ext>
            </a:extLst>
          </p:cNvPr>
          <p:cNvGrpSpPr/>
          <p:nvPr/>
        </p:nvGrpSpPr>
        <p:grpSpPr>
          <a:xfrm>
            <a:off x="-9761987" y="0"/>
            <a:ext cx="12482920" cy="6865925"/>
            <a:chOff x="-9766749" y="0"/>
            <a:chExt cx="12482920" cy="6865925"/>
          </a:xfrm>
        </p:grpSpPr>
        <p:sp>
          <p:nvSpPr>
            <p:cNvPr id="40" name="Rectangle 39">
              <a:extLst>
                <a:ext uri="{FF2B5EF4-FFF2-40B4-BE49-F238E27FC236}">
                  <a16:creationId xmlns:a16="http://schemas.microsoft.com/office/drawing/2014/main" id="{006F4ED6-E10D-4D93-B4BB-A139F6FF6A4D}"/>
                </a:ext>
              </a:extLst>
            </p:cNvPr>
            <p:cNvSpPr/>
            <p:nvPr/>
          </p:nvSpPr>
          <p:spPr>
            <a:xfrm>
              <a:off x="-9766749"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64F3B0A9-5B97-44E5-B826-87FFC6B06E86}"/>
                </a:ext>
              </a:extLst>
            </p:cNvPr>
            <p:cNvSpPr/>
            <p:nvPr/>
          </p:nvSpPr>
          <p:spPr>
            <a:xfrm>
              <a:off x="2258971" y="3917895"/>
              <a:ext cx="457200" cy="2948030"/>
            </a:xfrm>
            <a:prstGeom prst="rect">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9" name="Group 48">
            <a:extLst>
              <a:ext uri="{FF2B5EF4-FFF2-40B4-BE49-F238E27FC236}">
                <a16:creationId xmlns:a16="http://schemas.microsoft.com/office/drawing/2014/main" id="{6A1185BD-102B-4BF1-A55F-DE7989A6BA57}"/>
              </a:ext>
            </a:extLst>
          </p:cNvPr>
          <p:cNvGrpSpPr/>
          <p:nvPr/>
        </p:nvGrpSpPr>
        <p:grpSpPr>
          <a:xfrm>
            <a:off x="-10226306" y="0"/>
            <a:ext cx="12482922" cy="6858000"/>
            <a:chOff x="-10231068" y="0"/>
            <a:chExt cx="12482922" cy="6858000"/>
          </a:xfrm>
        </p:grpSpPr>
        <p:sp>
          <p:nvSpPr>
            <p:cNvPr id="45" name="Rectangle 44">
              <a:extLst>
                <a:ext uri="{FF2B5EF4-FFF2-40B4-BE49-F238E27FC236}">
                  <a16:creationId xmlns:a16="http://schemas.microsoft.com/office/drawing/2014/main" id="{0216CD6F-2374-4872-86F3-92F01698A734}"/>
                </a:ext>
              </a:extLst>
            </p:cNvPr>
            <p:cNvSpPr/>
            <p:nvPr/>
          </p:nvSpPr>
          <p:spPr>
            <a:xfrm>
              <a:off x="-10231068"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F40471C5-12F5-4387-8B17-1290DAFA918E}"/>
                </a:ext>
              </a:extLst>
            </p:cNvPr>
            <p:cNvSpPr/>
            <p:nvPr/>
          </p:nvSpPr>
          <p:spPr>
            <a:xfrm>
              <a:off x="1794654" y="2999858"/>
              <a:ext cx="457200" cy="3858141"/>
            </a:xfrm>
            <a:prstGeom prst="rect">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6471EBC4-87A6-491F-9577-5FE2AC99B8AB}"/>
              </a:ext>
            </a:extLst>
          </p:cNvPr>
          <p:cNvGrpSpPr/>
          <p:nvPr/>
        </p:nvGrpSpPr>
        <p:grpSpPr>
          <a:xfrm>
            <a:off x="-10675329" y="0"/>
            <a:ext cx="12482921" cy="6858000"/>
            <a:chOff x="-10684854" y="0"/>
            <a:chExt cx="12482921" cy="6858000"/>
          </a:xfrm>
        </p:grpSpPr>
        <p:sp>
          <p:nvSpPr>
            <p:cNvPr id="51" name="Rectangle 50">
              <a:extLst>
                <a:ext uri="{FF2B5EF4-FFF2-40B4-BE49-F238E27FC236}">
                  <a16:creationId xmlns:a16="http://schemas.microsoft.com/office/drawing/2014/main" id="{A5855400-E72A-4996-AD04-1CE953706F4D}"/>
                </a:ext>
              </a:extLst>
            </p:cNvPr>
            <p:cNvSpPr/>
            <p:nvPr/>
          </p:nvSpPr>
          <p:spPr>
            <a:xfrm>
              <a:off x="-1068485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1552E5B3-117B-4ECF-B808-BD4F048FA23D}"/>
                </a:ext>
              </a:extLst>
            </p:cNvPr>
            <p:cNvSpPr/>
            <p:nvPr/>
          </p:nvSpPr>
          <p:spPr>
            <a:xfrm>
              <a:off x="1340867" y="1978583"/>
              <a:ext cx="457200" cy="2993877"/>
            </a:xfrm>
            <a:prstGeom prst="rect">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213DEA38-B2EA-48AA-ABD7-8C8B9BFA77E8}"/>
              </a:ext>
            </a:extLst>
          </p:cNvPr>
          <p:cNvGrpSpPr/>
          <p:nvPr/>
        </p:nvGrpSpPr>
        <p:grpSpPr>
          <a:xfrm>
            <a:off x="-11128589" y="0"/>
            <a:ext cx="12482923" cy="6858000"/>
            <a:chOff x="-11138114" y="0"/>
            <a:chExt cx="12482923" cy="6858000"/>
          </a:xfrm>
        </p:grpSpPr>
        <p:sp>
          <p:nvSpPr>
            <p:cNvPr id="57" name="Rectangle 56">
              <a:extLst>
                <a:ext uri="{FF2B5EF4-FFF2-40B4-BE49-F238E27FC236}">
                  <a16:creationId xmlns:a16="http://schemas.microsoft.com/office/drawing/2014/main" id="{BEA7FB13-F899-4788-8132-1C0AE0F81BD2}"/>
                </a:ext>
              </a:extLst>
            </p:cNvPr>
            <p:cNvSpPr/>
            <p:nvPr/>
          </p:nvSpPr>
          <p:spPr>
            <a:xfrm>
              <a:off x="-1113811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3214D61A-32CC-425F-B83D-9B69CCA47932}"/>
                </a:ext>
              </a:extLst>
            </p:cNvPr>
            <p:cNvSpPr/>
            <p:nvPr/>
          </p:nvSpPr>
          <p:spPr>
            <a:xfrm>
              <a:off x="887609" y="0"/>
              <a:ext cx="457200" cy="393808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683111" y="1076603"/>
              <a:ext cx="2624399"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sp>
        <p:nvSpPr>
          <p:cNvPr id="101" name="TextBox 100">
            <a:extLst>
              <a:ext uri="{FF2B5EF4-FFF2-40B4-BE49-F238E27FC236}">
                <a16:creationId xmlns:a16="http://schemas.microsoft.com/office/drawing/2014/main" id="{99D26AEB-DEDC-41F2-8B5D-F8C7A74481C7}"/>
              </a:ext>
            </a:extLst>
          </p:cNvPr>
          <p:cNvSpPr txBox="1"/>
          <p:nvPr/>
        </p:nvSpPr>
        <p:spPr>
          <a:xfrm rot="16200000">
            <a:off x="-824036" y="1713934"/>
            <a:ext cx="3889537"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WORK COMPLETED</a:t>
            </a:r>
            <a:endParaRPr lang="en-US" sz="2400" b="1" dirty="0">
              <a:solidFill>
                <a:srgbClr val="F0EEF0"/>
              </a:solidFill>
              <a:latin typeface="Tw Cen MT" panose="020B0602020104020603" pitchFamily="34" charset="0"/>
            </a:endParaRPr>
          </a:p>
        </p:txBody>
      </p:sp>
      <p:sp>
        <p:nvSpPr>
          <p:cNvPr id="102" name="TextBox 101">
            <a:extLst>
              <a:ext uri="{FF2B5EF4-FFF2-40B4-BE49-F238E27FC236}">
                <a16:creationId xmlns:a16="http://schemas.microsoft.com/office/drawing/2014/main" id="{49ECC404-AFC9-4772-95FF-42E6C31C5C21}"/>
              </a:ext>
            </a:extLst>
          </p:cNvPr>
          <p:cNvSpPr txBox="1"/>
          <p:nvPr/>
        </p:nvSpPr>
        <p:spPr>
          <a:xfrm rot="16200000">
            <a:off x="1950015" y="5656552"/>
            <a:ext cx="1941229" cy="461665"/>
          </a:xfrm>
          <a:prstGeom prst="rect">
            <a:avLst/>
          </a:prstGeom>
          <a:noFill/>
        </p:spPr>
        <p:txBody>
          <a:bodyPr wrap="square" rtlCol="0">
            <a:spAutoFit/>
          </a:bodyPr>
          <a:lstStyle/>
          <a:p>
            <a:r>
              <a:rPr lang="en-US" sz="2400" b="1" dirty="0" smtClean="0">
                <a:solidFill>
                  <a:srgbClr val="F0EEF0"/>
                </a:solidFill>
                <a:latin typeface="Tw Cen MT" panose="020B0602020104020603" pitchFamily="34" charset="0"/>
              </a:rPr>
              <a:t>ABSTRACT</a:t>
            </a:r>
            <a:endParaRPr lang="en-US" sz="2400" b="1" dirty="0">
              <a:solidFill>
                <a:srgbClr val="F0EEF0"/>
              </a:solidFill>
              <a:latin typeface="Tw Cen MT" panose="020B0602020104020603" pitchFamily="34" charset="0"/>
            </a:endParaRPr>
          </a:p>
        </p:txBody>
      </p:sp>
      <p:sp>
        <p:nvSpPr>
          <p:cNvPr id="104" name="TextBox 103">
            <a:extLst>
              <a:ext uri="{FF2B5EF4-FFF2-40B4-BE49-F238E27FC236}">
                <a16:creationId xmlns:a16="http://schemas.microsoft.com/office/drawing/2014/main" id="{E74A29A0-C51F-430C-8EAF-CE441CA1DC52}"/>
              </a:ext>
            </a:extLst>
          </p:cNvPr>
          <p:cNvSpPr txBox="1"/>
          <p:nvPr/>
        </p:nvSpPr>
        <p:spPr>
          <a:xfrm rot="16200000">
            <a:off x="1157581" y="5317350"/>
            <a:ext cx="2619631" cy="461665"/>
          </a:xfrm>
          <a:prstGeom prst="rect">
            <a:avLst/>
          </a:prstGeom>
          <a:noFill/>
        </p:spPr>
        <p:txBody>
          <a:bodyPr wrap="square" rtlCol="0">
            <a:spAutoFit/>
          </a:bodyPr>
          <a:lstStyle/>
          <a:p>
            <a:r>
              <a:rPr lang="en-US" sz="2400" b="1" dirty="0" smtClean="0">
                <a:solidFill>
                  <a:srgbClr val="F0EEF0"/>
                </a:solidFill>
                <a:latin typeface="Tw Cen MT" panose="020B0602020104020603" pitchFamily="34" charset="0"/>
              </a:rPr>
              <a:t>OBJECTIVES</a:t>
            </a:r>
            <a:endParaRPr lang="en-US" sz="2400" b="1" dirty="0">
              <a:solidFill>
                <a:srgbClr val="F0EEF0"/>
              </a:solidFill>
              <a:latin typeface="Tw Cen MT" panose="020B0602020104020603" pitchFamily="34" charset="0"/>
            </a:endParaRPr>
          </a:p>
        </p:txBody>
      </p:sp>
      <p:sp>
        <p:nvSpPr>
          <p:cNvPr id="105" name="TextBox 104">
            <a:extLst>
              <a:ext uri="{FF2B5EF4-FFF2-40B4-BE49-F238E27FC236}">
                <a16:creationId xmlns:a16="http://schemas.microsoft.com/office/drawing/2014/main" id="{27D3C9FF-E96B-471A-893D-2AAAFA07FC3F}"/>
              </a:ext>
            </a:extLst>
          </p:cNvPr>
          <p:cNvSpPr txBox="1"/>
          <p:nvPr/>
        </p:nvSpPr>
        <p:spPr>
          <a:xfrm rot="16200000">
            <a:off x="304025" y="4928112"/>
            <a:ext cx="3398107" cy="461665"/>
          </a:xfrm>
          <a:prstGeom prst="rect">
            <a:avLst/>
          </a:prstGeom>
          <a:noFill/>
        </p:spPr>
        <p:txBody>
          <a:bodyPr wrap="square" rtlCol="0">
            <a:spAutoFit/>
          </a:bodyPr>
          <a:lstStyle/>
          <a:p>
            <a:r>
              <a:rPr lang="en-US" sz="2400" b="1" dirty="0" smtClean="0">
                <a:solidFill>
                  <a:srgbClr val="F0EEF0"/>
                </a:solidFill>
                <a:latin typeface="Tw Cen MT" panose="020B0602020104020603" pitchFamily="34" charset="0"/>
              </a:rPr>
              <a:t>METHODOLOGY</a:t>
            </a:r>
            <a:endParaRPr lang="en-US" sz="2400" b="1" dirty="0">
              <a:solidFill>
                <a:srgbClr val="F0EEF0"/>
              </a:solidFill>
              <a:latin typeface="Tw Cen MT" panose="020B0602020104020603" pitchFamily="34" charset="0"/>
            </a:endParaRPr>
          </a:p>
        </p:txBody>
      </p:sp>
      <p:sp>
        <p:nvSpPr>
          <p:cNvPr id="106" name="TextBox 105">
            <a:extLst>
              <a:ext uri="{FF2B5EF4-FFF2-40B4-BE49-F238E27FC236}">
                <a16:creationId xmlns:a16="http://schemas.microsoft.com/office/drawing/2014/main" id="{44541429-1ECE-4BE3-AE5C-D8D3203D9F21}"/>
              </a:ext>
            </a:extLst>
          </p:cNvPr>
          <p:cNvSpPr txBox="1"/>
          <p:nvPr/>
        </p:nvSpPr>
        <p:spPr>
          <a:xfrm rot="16200000">
            <a:off x="57117" y="3244688"/>
            <a:ext cx="2993878" cy="461665"/>
          </a:xfrm>
          <a:prstGeom prst="rect">
            <a:avLst/>
          </a:prstGeom>
          <a:noFill/>
        </p:spPr>
        <p:txBody>
          <a:bodyPr wrap="square" rtlCol="0">
            <a:spAutoFit/>
          </a:bodyPr>
          <a:lstStyle/>
          <a:p>
            <a:pPr algn="ctr"/>
            <a:r>
              <a:rPr lang="en-US" sz="2400" b="1" dirty="0" smtClean="0">
                <a:solidFill>
                  <a:srgbClr val="F0EEF0"/>
                </a:solidFill>
                <a:latin typeface="Tw Cen MT" panose="020B0602020104020603" pitchFamily="34" charset="0"/>
              </a:rPr>
              <a:t>IMPLEMENTATION</a:t>
            </a:r>
            <a:endParaRPr lang="en-US" sz="2400" b="1" dirty="0">
              <a:solidFill>
                <a:srgbClr val="F0EEF0"/>
              </a:solidFill>
              <a:latin typeface="Tw Cen MT" panose="020B0602020104020603" pitchFamily="34" charset="0"/>
            </a:endParaRPr>
          </a:p>
        </p:txBody>
      </p:sp>
      <p:sp>
        <p:nvSpPr>
          <p:cNvPr id="10" name="TextBox 9"/>
          <p:cNvSpPr txBox="1"/>
          <p:nvPr/>
        </p:nvSpPr>
        <p:spPr>
          <a:xfrm>
            <a:off x="3827271" y="862695"/>
            <a:ext cx="7518715" cy="2800767"/>
          </a:xfrm>
          <a:prstGeom prst="rect">
            <a:avLst/>
          </a:prstGeom>
          <a:noFill/>
        </p:spPr>
        <p:txBody>
          <a:bodyPr wrap="square" rtlCol="0">
            <a:spAutoFit/>
          </a:bodyPr>
          <a:lstStyle/>
          <a:p>
            <a:r>
              <a:rPr lang="en-US" sz="1600" dirty="0">
                <a:latin typeface="Tw Cen MT" panose="020B0602020104020603" pitchFamily="34" charset="0"/>
              </a:rPr>
              <a:t>In today’s world ADHD is one of the most unnoticed problems in society. This is often undetected and as a result, left undiagnosed. But, this should not be the case, as it has some serious effects on our lives. Not only in the life of the individual carrying the disorder but people surrounding them can also get affected by them, as lack of attention is there and as a result, the individual faces anger issues and may be harmful to the society. Firstly, we tried to detect ADHD with EEG brain recording data of ADHD and non-ADHD individuals using a machine learning classification algorithm. In addition we tried to explain why an instance of data is classified as something and how attributes of the data contribute to them. This study was successful in the prediction task of ADHD with an accuracy of 97% and also getting some insights to the prediction by the use of Explainable AI algorithms like LIME and SHAP. </a:t>
            </a:r>
            <a:endParaRPr lang="en-IN" sz="1600" dirty="0">
              <a:latin typeface="Tw Cen MT" panose="020B0602020104020603" pitchFamily="34" charset="0"/>
            </a:endParaRPr>
          </a:p>
        </p:txBody>
      </p:sp>
      <p:sp>
        <p:nvSpPr>
          <p:cNvPr id="59" name="TextBox 58"/>
          <p:cNvSpPr txBox="1"/>
          <p:nvPr/>
        </p:nvSpPr>
        <p:spPr>
          <a:xfrm>
            <a:off x="3753944" y="4290676"/>
            <a:ext cx="2263550" cy="461665"/>
          </a:xfrm>
          <a:prstGeom prst="rect">
            <a:avLst/>
          </a:prstGeom>
          <a:noFill/>
        </p:spPr>
        <p:txBody>
          <a:bodyPr wrap="square" rtlCol="0">
            <a:spAutoFit/>
          </a:bodyPr>
          <a:lstStyle/>
          <a:p>
            <a:r>
              <a:rPr lang="en-US" sz="2400" b="1" dirty="0" smtClean="0">
                <a:solidFill>
                  <a:srgbClr val="595959"/>
                </a:solidFill>
                <a:latin typeface="Tw Cen MT" panose="020B0602020104020603" pitchFamily="34" charset="0"/>
              </a:rPr>
              <a:t>STATISTICS</a:t>
            </a:r>
            <a:endParaRPr lang="en-IN" sz="2400" b="1" dirty="0">
              <a:solidFill>
                <a:srgbClr val="595959"/>
              </a:solidFill>
              <a:latin typeface="Tw Cen MT" panose="020B0602020104020603" pitchFamily="34" charset="0"/>
            </a:endParaRPr>
          </a:p>
        </p:txBody>
      </p:sp>
      <p:cxnSp>
        <p:nvCxnSpPr>
          <p:cNvPr id="61" name="Straight Connector 60"/>
          <p:cNvCxnSpPr/>
          <p:nvPr/>
        </p:nvCxnSpPr>
        <p:spPr>
          <a:xfrm>
            <a:off x="3844338" y="4752341"/>
            <a:ext cx="7667286"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
        <p:nvSpPr>
          <p:cNvPr id="66" name="Rectangle 65"/>
          <p:cNvSpPr/>
          <p:nvPr/>
        </p:nvSpPr>
        <p:spPr>
          <a:xfrm>
            <a:off x="3808777" y="4899577"/>
            <a:ext cx="3274376" cy="1569660"/>
          </a:xfrm>
          <a:prstGeom prst="rect">
            <a:avLst/>
          </a:prstGeom>
        </p:spPr>
        <p:txBody>
          <a:bodyPr wrap="square">
            <a:spAutoFit/>
          </a:bodyPr>
          <a:lstStyle/>
          <a:p>
            <a:r>
              <a:rPr lang="en-US" sz="1600" dirty="0">
                <a:solidFill>
                  <a:srgbClr val="000000"/>
                </a:solidFill>
                <a:latin typeface="Tw Cen MT" panose="020B0602020104020603" pitchFamily="34" charset="0"/>
              </a:rPr>
              <a:t>The estimated number of children aged 3–17 years ever diagnosed with </a:t>
            </a:r>
            <a:r>
              <a:rPr lang="en-US" sz="1600" dirty="0" smtClean="0">
                <a:solidFill>
                  <a:srgbClr val="000000"/>
                </a:solidFill>
                <a:latin typeface="Tw Cen MT" panose="020B0602020104020603" pitchFamily="34" charset="0"/>
              </a:rPr>
              <a:t>ADHD, </a:t>
            </a:r>
            <a:r>
              <a:rPr lang="en-US" sz="1600" dirty="0">
                <a:solidFill>
                  <a:srgbClr val="000000"/>
                </a:solidFill>
                <a:latin typeface="Tw Cen MT" panose="020B0602020104020603" pitchFamily="34" charset="0"/>
              </a:rPr>
              <a:t>according </a:t>
            </a:r>
            <a:r>
              <a:rPr lang="en-US" sz="1600" dirty="0" smtClean="0">
                <a:solidFill>
                  <a:srgbClr val="000000"/>
                </a:solidFill>
                <a:latin typeface="Tw Cen MT" panose="020B0602020104020603" pitchFamily="34" charset="0"/>
              </a:rPr>
              <a:t>to </a:t>
            </a:r>
            <a:r>
              <a:rPr lang="en-US" sz="1600" b="1" dirty="0" smtClean="0">
                <a:solidFill>
                  <a:srgbClr val="000000"/>
                </a:solidFill>
                <a:latin typeface="Tw Cen MT" panose="020B0602020104020603" pitchFamily="34" charset="0"/>
              </a:rPr>
              <a:t>US national </a:t>
            </a:r>
            <a:r>
              <a:rPr lang="en-US" sz="1600" b="1" dirty="0">
                <a:solidFill>
                  <a:srgbClr val="000000"/>
                </a:solidFill>
                <a:latin typeface="Tw Cen MT" panose="020B0602020104020603" pitchFamily="34" charset="0"/>
              </a:rPr>
              <a:t>survey of </a:t>
            </a:r>
            <a:r>
              <a:rPr lang="en-US" sz="1600" b="1" dirty="0" smtClean="0">
                <a:solidFill>
                  <a:srgbClr val="000000"/>
                </a:solidFill>
                <a:latin typeface="Tw Cen MT" panose="020B0602020104020603" pitchFamily="34" charset="0"/>
              </a:rPr>
              <a:t>parents</a:t>
            </a:r>
            <a:r>
              <a:rPr lang="en-US" sz="1600" b="1" dirty="0">
                <a:solidFill>
                  <a:srgbClr val="000000"/>
                </a:solidFill>
                <a:latin typeface="Tw Cen MT" panose="020B0602020104020603" pitchFamily="34" charset="0"/>
              </a:rPr>
              <a:t> </a:t>
            </a:r>
            <a:r>
              <a:rPr lang="en-US" sz="1600" dirty="0" smtClean="0">
                <a:solidFill>
                  <a:srgbClr val="000000"/>
                </a:solidFill>
                <a:latin typeface="Tw Cen MT" panose="020B0602020104020603" pitchFamily="34" charset="0"/>
              </a:rPr>
              <a:t>(2016-2019)</a:t>
            </a:r>
            <a:r>
              <a:rPr lang="en-US" sz="1600" dirty="0">
                <a:solidFill>
                  <a:srgbClr val="000000"/>
                </a:solidFill>
                <a:latin typeface="Tw Cen MT" panose="020B0602020104020603" pitchFamily="34" charset="0"/>
              </a:rPr>
              <a:t> </a:t>
            </a:r>
            <a:r>
              <a:rPr lang="en-US" sz="1600" dirty="0" smtClean="0">
                <a:solidFill>
                  <a:srgbClr val="000000"/>
                </a:solidFill>
                <a:latin typeface="Tw Cen MT" panose="020B0602020104020603" pitchFamily="34" charset="0"/>
              </a:rPr>
              <a:t>is</a:t>
            </a:r>
          </a:p>
          <a:p>
            <a:r>
              <a:rPr lang="en-US" sz="3200" b="1" dirty="0" smtClean="0">
                <a:solidFill>
                  <a:srgbClr val="FF7D8B"/>
                </a:solidFill>
                <a:latin typeface="Tw Cen MT" panose="020B0602020104020603" pitchFamily="34" charset="0"/>
              </a:rPr>
              <a:t>6 MILLION </a:t>
            </a:r>
            <a:r>
              <a:rPr lang="en-US" sz="2400" b="1" dirty="0" smtClean="0">
                <a:solidFill>
                  <a:srgbClr val="FF7D8B"/>
                </a:solidFill>
                <a:latin typeface="Tw Cen MT" panose="020B0602020104020603" pitchFamily="34" charset="0"/>
              </a:rPr>
              <a:t>(9.8%)</a:t>
            </a:r>
            <a:endParaRPr lang="en-IN" sz="2400" b="1" dirty="0">
              <a:solidFill>
                <a:srgbClr val="FF7D8B"/>
              </a:solidFill>
              <a:latin typeface="Tw Cen MT" panose="020B0602020104020603" pitchFamily="34" charset="0"/>
            </a:endParaRPr>
          </a:p>
        </p:txBody>
      </p:sp>
      <p:sp>
        <p:nvSpPr>
          <p:cNvPr id="69" name="Rectangle 68"/>
          <p:cNvSpPr/>
          <p:nvPr/>
        </p:nvSpPr>
        <p:spPr>
          <a:xfrm>
            <a:off x="9661431" y="4899576"/>
            <a:ext cx="1860371" cy="1631216"/>
          </a:xfrm>
          <a:prstGeom prst="rect">
            <a:avLst/>
          </a:prstGeom>
        </p:spPr>
        <p:txBody>
          <a:bodyPr wrap="square">
            <a:spAutoFit/>
          </a:bodyPr>
          <a:lstStyle/>
          <a:p>
            <a:pPr algn="r"/>
            <a:r>
              <a:rPr lang="en-US" sz="1600" dirty="0">
                <a:latin typeface="Tw Cen MT" panose="020B0602020104020603" pitchFamily="34" charset="0"/>
              </a:rPr>
              <a:t>ADHD prevalence in </a:t>
            </a:r>
            <a:r>
              <a:rPr lang="en-US" sz="1600" dirty="0" smtClean="0">
                <a:latin typeface="Tw Cen MT" panose="020B0602020104020603" pitchFamily="34" charset="0"/>
              </a:rPr>
              <a:t>Indian children is way higher </a:t>
            </a:r>
            <a:r>
              <a:rPr lang="en-US" sz="1600" dirty="0">
                <a:latin typeface="Tw Cen MT" panose="020B0602020104020603" pitchFamily="34" charset="0"/>
              </a:rPr>
              <a:t>than the global estimate, </a:t>
            </a:r>
            <a:r>
              <a:rPr lang="en-US" sz="1600" dirty="0" smtClean="0">
                <a:latin typeface="Tw Cen MT" panose="020B0602020104020603" pitchFamily="34" charset="0"/>
              </a:rPr>
              <a:t>at</a:t>
            </a:r>
          </a:p>
          <a:p>
            <a:pPr algn="r"/>
            <a:r>
              <a:rPr lang="en-US" sz="3200" b="1" dirty="0" smtClean="0">
                <a:solidFill>
                  <a:srgbClr val="FF7D8B"/>
                </a:solidFill>
                <a:latin typeface="Tw Cen MT" panose="020B0602020104020603" pitchFamily="34" charset="0"/>
              </a:rPr>
              <a:t>11.32</a:t>
            </a:r>
            <a:r>
              <a:rPr lang="en-US" sz="3200" b="1" dirty="0">
                <a:solidFill>
                  <a:srgbClr val="FF7D8B"/>
                </a:solidFill>
                <a:latin typeface="Tw Cen MT" panose="020B0602020104020603" pitchFamily="34" charset="0"/>
              </a:rPr>
              <a:t>%</a:t>
            </a:r>
            <a:endParaRPr lang="en-IN" sz="3200" b="1" dirty="0">
              <a:solidFill>
                <a:srgbClr val="FF7D8B"/>
              </a:solidFill>
              <a:latin typeface="Tw Cen MT" panose="020B0602020104020603" pitchFamily="34" charset="0"/>
            </a:endParaRPr>
          </a:p>
        </p:txBody>
      </p:sp>
      <p:sp>
        <p:nvSpPr>
          <p:cNvPr id="71" name="Rectangle 70"/>
          <p:cNvSpPr/>
          <p:nvPr/>
        </p:nvSpPr>
        <p:spPr>
          <a:xfrm>
            <a:off x="7083153" y="4900687"/>
            <a:ext cx="2212055" cy="1569660"/>
          </a:xfrm>
          <a:prstGeom prst="rect">
            <a:avLst/>
          </a:prstGeom>
        </p:spPr>
        <p:txBody>
          <a:bodyPr wrap="square">
            <a:spAutoFit/>
          </a:bodyPr>
          <a:lstStyle/>
          <a:p>
            <a:pPr algn="ctr"/>
            <a:r>
              <a:rPr lang="en-US" sz="1600" dirty="0" smtClean="0">
                <a:latin typeface="Tw Cen MT" panose="020B0602020104020603" pitchFamily="34" charset="0"/>
              </a:rPr>
              <a:t>Acc. to </a:t>
            </a:r>
            <a:r>
              <a:rPr lang="en-US" sz="1600" b="1" dirty="0" smtClean="0">
                <a:latin typeface="Tw Cen MT" panose="020B0602020104020603" pitchFamily="34" charset="0"/>
              </a:rPr>
              <a:t>NIMH</a:t>
            </a:r>
            <a:r>
              <a:rPr lang="en-US" sz="1600" dirty="0" smtClean="0">
                <a:latin typeface="Tw Cen MT" panose="020B0602020104020603" pitchFamily="34" charset="0"/>
              </a:rPr>
              <a:t>, estimate of </a:t>
            </a:r>
            <a:r>
              <a:rPr lang="en-US" sz="1600" dirty="0">
                <a:latin typeface="Tw Cen MT" panose="020B0602020104020603" pitchFamily="34" charset="0"/>
              </a:rPr>
              <a:t>children with a current diagnosis of </a:t>
            </a:r>
            <a:r>
              <a:rPr lang="en-US" sz="1600" dirty="0" smtClean="0">
                <a:latin typeface="Tw Cen MT" panose="020B0602020104020603" pitchFamily="34" charset="0"/>
              </a:rPr>
              <a:t>ADHD who </a:t>
            </a:r>
            <a:r>
              <a:rPr lang="en-US" sz="1600" dirty="0">
                <a:latin typeface="Tw Cen MT" panose="020B0602020104020603" pitchFamily="34" charset="0"/>
              </a:rPr>
              <a:t>received </a:t>
            </a:r>
            <a:r>
              <a:rPr lang="en-US" sz="1600" dirty="0" smtClean="0">
                <a:latin typeface="Tw Cen MT" panose="020B0602020104020603" pitchFamily="34" charset="0"/>
              </a:rPr>
              <a:t>medication is</a:t>
            </a:r>
          </a:p>
          <a:p>
            <a:pPr algn="ctr"/>
            <a:r>
              <a:rPr lang="en-US" sz="3200" b="1" dirty="0" smtClean="0">
                <a:solidFill>
                  <a:srgbClr val="FF7D8B"/>
                </a:solidFill>
                <a:latin typeface="Tw Cen MT" panose="020B0602020104020603" pitchFamily="34" charset="0"/>
              </a:rPr>
              <a:t>69.3</a:t>
            </a:r>
            <a:r>
              <a:rPr lang="en-US" sz="3200" b="1" dirty="0">
                <a:solidFill>
                  <a:srgbClr val="FF7D8B"/>
                </a:solidFill>
                <a:latin typeface="Tw Cen MT" panose="020B0602020104020603" pitchFamily="34" charset="0"/>
              </a:rPr>
              <a:t>% </a:t>
            </a:r>
            <a:endParaRPr lang="en-IN" sz="3200" b="1" dirty="0">
              <a:solidFill>
                <a:srgbClr val="FF7D8B"/>
              </a:solidFill>
              <a:latin typeface="Tw Cen MT" panose="020B0602020104020603" pitchFamily="34" charset="0"/>
            </a:endParaRPr>
          </a:p>
        </p:txBody>
      </p:sp>
      <p:sp>
        <p:nvSpPr>
          <p:cNvPr id="72" name="TextBox 71"/>
          <p:cNvSpPr txBox="1"/>
          <p:nvPr/>
        </p:nvSpPr>
        <p:spPr>
          <a:xfrm>
            <a:off x="3827271" y="342316"/>
            <a:ext cx="2263550" cy="461665"/>
          </a:xfrm>
          <a:prstGeom prst="rect">
            <a:avLst/>
          </a:prstGeom>
          <a:noFill/>
        </p:spPr>
        <p:txBody>
          <a:bodyPr wrap="square" rtlCol="0">
            <a:spAutoFit/>
          </a:bodyPr>
          <a:lstStyle/>
          <a:p>
            <a:r>
              <a:rPr lang="en-US" sz="2400" b="1" dirty="0" smtClean="0">
                <a:solidFill>
                  <a:srgbClr val="595959"/>
                </a:solidFill>
                <a:latin typeface="Tw Cen MT" panose="020B0602020104020603" pitchFamily="34" charset="0"/>
              </a:rPr>
              <a:t>ABSTRACT</a:t>
            </a:r>
            <a:endParaRPr lang="en-IN" sz="2400" b="1" dirty="0">
              <a:solidFill>
                <a:srgbClr val="595959"/>
              </a:solidFill>
              <a:latin typeface="Tw Cen MT" panose="020B0602020104020603" pitchFamily="34" charset="0"/>
            </a:endParaRPr>
          </a:p>
        </p:txBody>
      </p:sp>
      <p:cxnSp>
        <p:nvCxnSpPr>
          <p:cNvPr id="73" name="Straight Connector 72"/>
          <p:cNvCxnSpPr/>
          <p:nvPr/>
        </p:nvCxnSpPr>
        <p:spPr>
          <a:xfrm>
            <a:off x="3917665" y="803981"/>
            <a:ext cx="7667286"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64789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74C7045C-B018-403C-B042-352268DD2796}"/>
              </a:ext>
            </a:extLst>
          </p:cNvPr>
          <p:cNvGrpSpPr/>
          <p:nvPr/>
        </p:nvGrpSpPr>
        <p:grpSpPr>
          <a:xfrm>
            <a:off x="-9761987" y="0"/>
            <a:ext cx="12482920" cy="6865925"/>
            <a:chOff x="-9766749" y="0"/>
            <a:chExt cx="12482920" cy="6865925"/>
          </a:xfrm>
        </p:grpSpPr>
        <p:sp>
          <p:nvSpPr>
            <p:cNvPr id="40" name="Rectangle 39">
              <a:extLst>
                <a:ext uri="{FF2B5EF4-FFF2-40B4-BE49-F238E27FC236}">
                  <a16:creationId xmlns:a16="http://schemas.microsoft.com/office/drawing/2014/main" id="{006F4ED6-E10D-4D93-B4BB-A139F6FF6A4D}"/>
                </a:ext>
              </a:extLst>
            </p:cNvPr>
            <p:cNvSpPr/>
            <p:nvPr/>
          </p:nvSpPr>
          <p:spPr>
            <a:xfrm>
              <a:off x="-9766749"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64F3B0A9-5B97-44E5-B826-87FFC6B06E86}"/>
                </a:ext>
              </a:extLst>
            </p:cNvPr>
            <p:cNvSpPr/>
            <p:nvPr/>
          </p:nvSpPr>
          <p:spPr>
            <a:xfrm>
              <a:off x="2258971" y="3917895"/>
              <a:ext cx="457200" cy="2948030"/>
            </a:xfrm>
            <a:prstGeom prst="rect">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9" name="Group 48">
            <a:extLst>
              <a:ext uri="{FF2B5EF4-FFF2-40B4-BE49-F238E27FC236}">
                <a16:creationId xmlns:a16="http://schemas.microsoft.com/office/drawing/2014/main" id="{6A1185BD-102B-4BF1-A55F-DE7989A6BA57}"/>
              </a:ext>
            </a:extLst>
          </p:cNvPr>
          <p:cNvGrpSpPr/>
          <p:nvPr/>
        </p:nvGrpSpPr>
        <p:grpSpPr>
          <a:xfrm>
            <a:off x="-10226565" y="-4765"/>
            <a:ext cx="12483373" cy="6896763"/>
            <a:chOff x="-10231519" y="-38764"/>
            <a:chExt cx="12483373" cy="6896763"/>
          </a:xfrm>
        </p:grpSpPr>
        <p:sp>
          <p:nvSpPr>
            <p:cNvPr id="45" name="Rectangle 44">
              <a:extLst>
                <a:ext uri="{FF2B5EF4-FFF2-40B4-BE49-F238E27FC236}">
                  <a16:creationId xmlns:a16="http://schemas.microsoft.com/office/drawing/2014/main" id="{0216CD6F-2374-4872-86F3-92F01698A734}"/>
                </a:ext>
              </a:extLst>
            </p:cNvPr>
            <p:cNvSpPr/>
            <p:nvPr/>
          </p:nvSpPr>
          <p:spPr>
            <a:xfrm>
              <a:off x="-10231519" y="-38764"/>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F40471C5-12F5-4387-8B17-1290DAFA918E}"/>
                </a:ext>
              </a:extLst>
            </p:cNvPr>
            <p:cNvSpPr/>
            <p:nvPr/>
          </p:nvSpPr>
          <p:spPr>
            <a:xfrm>
              <a:off x="1794654" y="2999858"/>
              <a:ext cx="457200" cy="3858141"/>
            </a:xfrm>
            <a:prstGeom prst="rect">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6471EBC4-87A6-491F-9577-5FE2AC99B8AB}"/>
              </a:ext>
            </a:extLst>
          </p:cNvPr>
          <p:cNvGrpSpPr/>
          <p:nvPr/>
        </p:nvGrpSpPr>
        <p:grpSpPr>
          <a:xfrm>
            <a:off x="-10675329" y="0"/>
            <a:ext cx="12482921" cy="6858000"/>
            <a:chOff x="-10684854" y="0"/>
            <a:chExt cx="12482921" cy="6858000"/>
          </a:xfrm>
        </p:grpSpPr>
        <p:sp>
          <p:nvSpPr>
            <p:cNvPr id="51" name="Rectangle 50">
              <a:extLst>
                <a:ext uri="{FF2B5EF4-FFF2-40B4-BE49-F238E27FC236}">
                  <a16:creationId xmlns:a16="http://schemas.microsoft.com/office/drawing/2014/main" id="{A5855400-E72A-4996-AD04-1CE953706F4D}"/>
                </a:ext>
              </a:extLst>
            </p:cNvPr>
            <p:cNvSpPr/>
            <p:nvPr/>
          </p:nvSpPr>
          <p:spPr>
            <a:xfrm>
              <a:off x="-1068485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1552E5B3-117B-4ECF-B808-BD4F048FA23D}"/>
                </a:ext>
              </a:extLst>
            </p:cNvPr>
            <p:cNvSpPr/>
            <p:nvPr/>
          </p:nvSpPr>
          <p:spPr>
            <a:xfrm>
              <a:off x="1340867" y="1978583"/>
              <a:ext cx="457200" cy="2993877"/>
            </a:xfrm>
            <a:prstGeom prst="rect">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213DEA38-B2EA-48AA-ABD7-8C8B9BFA77E8}"/>
              </a:ext>
            </a:extLst>
          </p:cNvPr>
          <p:cNvGrpSpPr/>
          <p:nvPr/>
        </p:nvGrpSpPr>
        <p:grpSpPr>
          <a:xfrm>
            <a:off x="-11128589" y="0"/>
            <a:ext cx="12482923" cy="6858000"/>
            <a:chOff x="-11138114" y="0"/>
            <a:chExt cx="12482923" cy="6858000"/>
          </a:xfrm>
        </p:grpSpPr>
        <p:sp>
          <p:nvSpPr>
            <p:cNvPr id="57" name="Rectangle 56">
              <a:extLst>
                <a:ext uri="{FF2B5EF4-FFF2-40B4-BE49-F238E27FC236}">
                  <a16:creationId xmlns:a16="http://schemas.microsoft.com/office/drawing/2014/main" id="{BEA7FB13-F899-4788-8132-1C0AE0F81BD2}"/>
                </a:ext>
              </a:extLst>
            </p:cNvPr>
            <p:cNvSpPr/>
            <p:nvPr/>
          </p:nvSpPr>
          <p:spPr>
            <a:xfrm>
              <a:off x="-1113811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3214D61A-32CC-425F-B83D-9B69CCA47932}"/>
                </a:ext>
              </a:extLst>
            </p:cNvPr>
            <p:cNvSpPr/>
            <p:nvPr/>
          </p:nvSpPr>
          <p:spPr>
            <a:xfrm>
              <a:off x="887609" y="0"/>
              <a:ext cx="457200" cy="393808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714003" y="1107495"/>
              <a:ext cx="268618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sp>
        <p:nvSpPr>
          <p:cNvPr id="101" name="TextBox 100">
            <a:extLst>
              <a:ext uri="{FF2B5EF4-FFF2-40B4-BE49-F238E27FC236}">
                <a16:creationId xmlns:a16="http://schemas.microsoft.com/office/drawing/2014/main" id="{99D26AEB-DEDC-41F2-8B5D-F8C7A74481C7}"/>
              </a:ext>
            </a:extLst>
          </p:cNvPr>
          <p:cNvSpPr txBox="1"/>
          <p:nvPr/>
        </p:nvSpPr>
        <p:spPr>
          <a:xfrm rot="16200000">
            <a:off x="-824036" y="1713934"/>
            <a:ext cx="3889537"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WORK COMPLETED</a:t>
            </a:r>
            <a:endParaRPr lang="en-US" sz="2400" b="1" dirty="0">
              <a:solidFill>
                <a:srgbClr val="F0EEF0"/>
              </a:solidFill>
              <a:latin typeface="Tw Cen MT" panose="020B0602020104020603" pitchFamily="34" charset="0"/>
            </a:endParaRPr>
          </a:p>
        </p:txBody>
      </p:sp>
      <p:sp>
        <p:nvSpPr>
          <p:cNvPr id="104" name="TextBox 103">
            <a:extLst>
              <a:ext uri="{FF2B5EF4-FFF2-40B4-BE49-F238E27FC236}">
                <a16:creationId xmlns:a16="http://schemas.microsoft.com/office/drawing/2014/main" id="{E74A29A0-C51F-430C-8EAF-CE441CA1DC52}"/>
              </a:ext>
            </a:extLst>
          </p:cNvPr>
          <p:cNvSpPr txBox="1"/>
          <p:nvPr/>
        </p:nvSpPr>
        <p:spPr>
          <a:xfrm rot="16200000">
            <a:off x="1262550" y="5422319"/>
            <a:ext cx="2409694" cy="461665"/>
          </a:xfrm>
          <a:prstGeom prst="rect">
            <a:avLst/>
          </a:prstGeom>
          <a:noFill/>
        </p:spPr>
        <p:txBody>
          <a:bodyPr wrap="square" rtlCol="0">
            <a:spAutoFit/>
          </a:bodyPr>
          <a:lstStyle/>
          <a:p>
            <a:r>
              <a:rPr lang="en-US" sz="2400" b="1" dirty="0" smtClean="0">
                <a:solidFill>
                  <a:srgbClr val="F0EEF0"/>
                </a:solidFill>
                <a:latin typeface="Tw Cen MT" panose="020B0602020104020603" pitchFamily="34" charset="0"/>
              </a:rPr>
              <a:t>OBJECTIVES</a:t>
            </a:r>
            <a:endParaRPr lang="en-US" sz="2400" b="1" dirty="0">
              <a:solidFill>
                <a:srgbClr val="F0EEF0"/>
              </a:solidFill>
              <a:latin typeface="Tw Cen MT" panose="020B0602020104020603" pitchFamily="34" charset="0"/>
            </a:endParaRPr>
          </a:p>
        </p:txBody>
      </p:sp>
      <p:sp>
        <p:nvSpPr>
          <p:cNvPr id="105" name="TextBox 104">
            <a:extLst>
              <a:ext uri="{FF2B5EF4-FFF2-40B4-BE49-F238E27FC236}">
                <a16:creationId xmlns:a16="http://schemas.microsoft.com/office/drawing/2014/main" id="{27D3C9FF-E96B-471A-893D-2AAAFA07FC3F}"/>
              </a:ext>
            </a:extLst>
          </p:cNvPr>
          <p:cNvSpPr txBox="1"/>
          <p:nvPr/>
        </p:nvSpPr>
        <p:spPr>
          <a:xfrm rot="16200000">
            <a:off x="322509" y="4946595"/>
            <a:ext cx="3361140" cy="461665"/>
          </a:xfrm>
          <a:prstGeom prst="rect">
            <a:avLst/>
          </a:prstGeom>
          <a:noFill/>
        </p:spPr>
        <p:txBody>
          <a:bodyPr wrap="square" rtlCol="0">
            <a:spAutoFit/>
          </a:bodyPr>
          <a:lstStyle/>
          <a:p>
            <a:r>
              <a:rPr lang="en-US" sz="2400" b="1" dirty="0" smtClean="0">
                <a:solidFill>
                  <a:srgbClr val="F0EEF0"/>
                </a:solidFill>
                <a:latin typeface="Tw Cen MT" panose="020B0602020104020603" pitchFamily="34" charset="0"/>
              </a:rPr>
              <a:t>METHODOLOGY</a:t>
            </a:r>
            <a:endParaRPr lang="en-US" sz="2400" b="1" dirty="0">
              <a:solidFill>
                <a:srgbClr val="F0EEF0"/>
              </a:solidFill>
              <a:latin typeface="Tw Cen MT" panose="020B0602020104020603" pitchFamily="34" charset="0"/>
            </a:endParaRPr>
          </a:p>
        </p:txBody>
      </p:sp>
      <p:sp>
        <p:nvSpPr>
          <p:cNvPr id="106" name="TextBox 105">
            <a:extLst>
              <a:ext uri="{FF2B5EF4-FFF2-40B4-BE49-F238E27FC236}">
                <a16:creationId xmlns:a16="http://schemas.microsoft.com/office/drawing/2014/main" id="{44541429-1ECE-4BE3-AE5C-D8D3203D9F21}"/>
              </a:ext>
            </a:extLst>
          </p:cNvPr>
          <p:cNvSpPr txBox="1"/>
          <p:nvPr/>
        </p:nvSpPr>
        <p:spPr>
          <a:xfrm rot="16200000">
            <a:off x="57117" y="3244688"/>
            <a:ext cx="2993878" cy="461665"/>
          </a:xfrm>
          <a:prstGeom prst="rect">
            <a:avLst/>
          </a:prstGeom>
          <a:noFill/>
        </p:spPr>
        <p:txBody>
          <a:bodyPr wrap="square" rtlCol="0">
            <a:spAutoFit/>
          </a:bodyPr>
          <a:lstStyle/>
          <a:p>
            <a:pPr algn="ctr"/>
            <a:r>
              <a:rPr lang="en-US" sz="2400" b="1" dirty="0" smtClean="0">
                <a:solidFill>
                  <a:srgbClr val="F0EEF0"/>
                </a:solidFill>
                <a:latin typeface="Tw Cen MT" panose="020B0602020104020603" pitchFamily="34" charset="0"/>
              </a:rPr>
              <a:t>IMPLEMENTATION</a:t>
            </a:r>
            <a:endParaRPr lang="en-US" sz="2400" b="1" dirty="0">
              <a:solidFill>
                <a:srgbClr val="F0EEF0"/>
              </a:solidFill>
              <a:latin typeface="Tw Cen MT" panose="020B0602020104020603" pitchFamily="34" charset="0"/>
            </a:endParaRPr>
          </a:p>
        </p:txBody>
      </p:sp>
      <p:cxnSp>
        <p:nvCxnSpPr>
          <p:cNvPr id="92" name="Straight Connector 91">
            <a:extLst>
              <a:ext uri="{FF2B5EF4-FFF2-40B4-BE49-F238E27FC236}">
                <a16:creationId xmlns:a16="http://schemas.microsoft.com/office/drawing/2014/main" id="{6C221DA7-9F2B-400E-AF8C-E87D5E396002}"/>
              </a:ext>
            </a:extLst>
          </p:cNvPr>
          <p:cNvCxnSpPr>
            <a:cxnSpLocks/>
          </p:cNvCxnSpPr>
          <p:nvPr/>
        </p:nvCxnSpPr>
        <p:spPr>
          <a:xfrm flipV="1">
            <a:off x="4693561" y="4795178"/>
            <a:ext cx="0" cy="312963"/>
          </a:xfrm>
          <a:prstGeom prst="line">
            <a:avLst/>
          </a:prstGeom>
          <a:ln w="19050">
            <a:solidFill>
              <a:srgbClr val="D49807"/>
            </a:solidFill>
          </a:ln>
        </p:spPr>
        <p:style>
          <a:lnRef idx="1">
            <a:schemeClr val="accent1"/>
          </a:lnRef>
          <a:fillRef idx="0">
            <a:schemeClr val="accent1"/>
          </a:fillRef>
          <a:effectRef idx="0">
            <a:schemeClr val="accent1"/>
          </a:effectRef>
          <a:fontRef idx="minor">
            <a:schemeClr val="tx1"/>
          </a:fontRef>
        </p:style>
      </p:cxnSp>
      <p:sp>
        <p:nvSpPr>
          <p:cNvPr id="93" name="Oval 92">
            <a:extLst>
              <a:ext uri="{FF2B5EF4-FFF2-40B4-BE49-F238E27FC236}">
                <a16:creationId xmlns:a16="http://schemas.microsoft.com/office/drawing/2014/main" id="{BB816C18-62DE-406B-B140-0C7276ADF9F8}"/>
              </a:ext>
            </a:extLst>
          </p:cNvPr>
          <p:cNvSpPr/>
          <p:nvPr/>
        </p:nvSpPr>
        <p:spPr>
          <a:xfrm>
            <a:off x="3920335" y="3271177"/>
            <a:ext cx="1524000" cy="1524000"/>
          </a:xfrm>
          <a:prstGeom prst="ellipse">
            <a:avLst/>
          </a:prstGeom>
          <a:solidFill>
            <a:schemeClr val="bg1">
              <a:lumMod val="95000"/>
            </a:schemeClr>
          </a:solidFill>
          <a:ln>
            <a:noFill/>
          </a:ln>
          <a:effectLst>
            <a:outerShdw blurRad="127000" sx="101000" sy="101000" algn="ctr" rotWithShape="0">
              <a:schemeClr val="tx1">
                <a:lumMod val="65000"/>
                <a:lumOff val="3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D3F3D723-24C6-4024-A88B-CF401EB083C1}"/>
              </a:ext>
            </a:extLst>
          </p:cNvPr>
          <p:cNvSpPr/>
          <p:nvPr/>
        </p:nvSpPr>
        <p:spPr>
          <a:xfrm>
            <a:off x="4008441" y="3359283"/>
            <a:ext cx="1347788" cy="1347788"/>
          </a:xfrm>
          <a:prstGeom prst="ellipse">
            <a:avLst/>
          </a:prstGeom>
          <a:solidFill>
            <a:srgbClr val="D49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17D21339-AA64-4328-BD50-A2F56ED7DEA5}"/>
              </a:ext>
            </a:extLst>
          </p:cNvPr>
          <p:cNvSpPr/>
          <p:nvPr/>
        </p:nvSpPr>
        <p:spPr>
          <a:xfrm>
            <a:off x="4079879" y="3430721"/>
            <a:ext cx="1204912" cy="1204912"/>
          </a:xfrm>
          <a:prstGeom prst="ellipse">
            <a:avLst/>
          </a:prstGeom>
          <a:solidFill>
            <a:srgbClr val="F0EE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CF07C0F3-E3B8-401D-8AA5-DE2CD21D63FE}"/>
              </a:ext>
            </a:extLst>
          </p:cNvPr>
          <p:cNvSpPr/>
          <p:nvPr/>
        </p:nvSpPr>
        <p:spPr>
          <a:xfrm>
            <a:off x="4640372" y="5108141"/>
            <a:ext cx="93210" cy="93210"/>
          </a:xfrm>
          <a:prstGeom prst="ellipse">
            <a:avLst/>
          </a:prstGeom>
          <a:noFill/>
          <a:ln w="19050">
            <a:solidFill>
              <a:srgbClr val="D498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96">
            <a:extLst>
              <a:ext uri="{FF2B5EF4-FFF2-40B4-BE49-F238E27FC236}">
                <a16:creationId xmlns:a16="http://schemas.microsoft.com/office/drawing/2014/main" id="{6CA3AFF2-7856-4D3D-B2A6-5971A744D49D}"/>
              </a:ext>
            </a:extLst>
          </p:cNvPr>
          <p:cNvSpPr txBox="1"/>
          <p:nvPr/>
        </p:nvSpPr>
        <p:spPr>
          <a:xfrm>
            <a:off x="3556650" y="5244763"/>
            <a:ext cx="2109035" cy="1077218"/>
          </a:xfrm>
          <a:prstGeom prst="rect">
            <a:avLst/>
          </a:prstGeom>
          <a:noFill/>
        </p:spPr>
        <p:txBody>
          <a:bodyPr wrap="square" rtlCol="0">
            <a:spAutoFit/>
          </a:bodyPr>
          <a:lstStyle>
            <a:defPPr>
              <a:defRPr lang="en-US"/>
            </a:defPPr>
            <a:lvl1pPr algn="ctr">
              <a:defRPr sz="2000">
                <a:solidFill>
                  <a:schemeClr val="tx1">
                    <a:lumMod val="75000"/>
                    <a:lumOff val="25000"/>
                  </a:schemeClr>
                </a:solidFill>
                <a:latin typeface="Tw Cen MT" panose="020B0602020104020603" pitchFamily="34" charset="0"/>
              </a:defRPr>
            </a:lvl1pPr>
          </a:lstStyle>
          <a:p>
            <a:r>
              <a:rPr lang="en-US" sz="1600" dirty="0" smtClean="0">
                <a:solidFill>
                  <a:schemeClr val="tx1"/>
                </a:solidFill>
              </a:rPr>
              <a:t>ADHD can lead to social isolation and inability to form lasting bonds with people</a:t>
            </a:r>
            <a:endParaRPr lang="en-US" sz="1600" dirty="0">
              <a:solidFill>
                <a:schemeClr val="tx1"/>
              </a:solidFill>
            </a:endParaRPr>
          </a:p>
        </p:txBody>
      </p:sp>
      <p:cxnSp>
        <p:nvCxnSpPr>
          <p:cNvPr id="99" name="Straight Connector 98">
            <a:extLst>
              <a:ext uri="{FF2B5EF4-FFF2-40B4-BE49-F238E27FC236}">
                <a16:creationId xmlns:a16="http://schemas.microsoft.com/office/drawing/2014/main" id="{0669A7E6-FC59-4C64-A984-61A70484B255}"/>
              </a:ext>
            </a:extLst>
          </p:cNvPr>
          <p:cNvCxnSpPr>
            <a:cxnSpLocks/>
          </p:cNvCxnSpPr>
          <p:nvPr/>
        </p:nvCxnSpPr>
        <p:spPr>
          <a:xfrm flipV="1">
            <a:off x="10403007" y="4795178"/>
            <a:ext cx="0" cy="312963"/>
          </a:xfrm>
          <a:prstGeom prst="line">
            <a:avLst/>
          </a:prstGeom>
          <a:ln w="19050">
            <a:solidFill>
              <a:srgbClr val="D49807"/>
            </a:solidFill>
          </a:ln>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57D6E716-5EBB-4506-9C8A-F827D573D2CB}"/>
              </a:ext>
            </a:extLst>
          </p:cNvPr>
          <p:cNvSpPr/>
          <p:nvPr/>
        </p:nvSpPr>
        <p:spPr>
          <a:xfrm>
            <a:off x="9629781" y="3271177"/>
            <a:ext cx="1524000" cy="1524000"/>
          </a:xfrm>
          <a:prstGeom prst="ellipse">
            <a:avLst/>
          </a:prstGeom>
          <a:solidFill>
            <a:schemeClr val="bg1">
              <a:lumMod val="95000"/>
            </a:schemeClr>
          </a:solidFill>
          <a:ln>
            <a:noFill/>
          </a:ln>
          <a:effectLst>
            <a:outerShdw blurRad="127000" sx="101000" sy="101000" algn="ctr" rotWithShape="0">
              <a:schemeClr val="tx1">
                <a:lumMod val="65000"/>
                <a:lumOff val="3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4E156CA2-BB81-4CC3-9DB9-44CAF3A040B9}"/>
              </a:ext>
            </a:extLst>
          </p:cNvPr>
          <p:cNvSpPr/>
          <p:nvPr/>
        </p:nvSpPr>
        <p:spPr>
          <a:xfrm>
            <a:off x="9717887" y="3359283"/>
            <a:ext cx="1347788" cy="1347788"/>
          </a:xfrm>
          <a:prstGeom prst="ellipse">
            <a:avLst/>
          </a:prstGeom>
          <a:solidFill>
            <a:srgbClr val="D49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C0EAFBB1-A06C-4897-954F-4F801AA016B7}"/>
              </a:ext>
            </a:extLst>
          </p:cNvPr>
          <p:cNvSpPr/>
          <p:nvPr/>
        </p:nvSpPr>
        <p:spPr>
          <a:xfrm>
            <a:off x="9789325" y="3430721"/>
            <a:ext cx="1204912" cy="1204912"/>
          </a:xfrm>
          <a:prstGeom prst="ellipse">
            <a:avLst/>
          </a:prstGeom>
          <a:solidFill>
            <a:srgbClr val="F0EE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78C6B9B5-08F9-4F73-8E59-1C001A10DE5D}"/>
              </a:ext>
            </a:extLst>
          </p:cNvPr>
          <p:cNvSpPr/>
          <p:nvPr/>
        </p:nvSpPr>
        <p:spPr>
          <a:xfrm>
            <a:off x="10358783" y="5108141"/>
            <a:ext cx="93210" cy="93210"/>
          </a:xfrm>
          <a:prstGeom prst="ellipse">
            <a:avLst/>
          </a:prstGeom>
          <a:noFill/>
          <a:ln w="19050">
            <a:solidFill>
              <a:srgbClr val="D498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TextBox 115">
            <a:extLst>
              <a:ext uri="{FF2B5EF4-FFF2-40B4-BE49-F238E27FC236}">
                <a16:creationId xmlns:a16="http://schemas.microsoft.com/office/drawing/2014/main" id="{D16E82F9-5155-495A-BB68-1E943B11D632}"/>
              </a:ext>
            </a:extLst>
          </p:cNvPr>
          <p:cNvSpPr txBox="1"/>
          <p:nvPr/>
        </p:nvSpPr>
        <p:spPr>
          <a:xfrm>
            <a:off x="9411797" y="5244763"/>
            <a:ext cx="1982419" cy="1077218"/>
          </a:xfrm>
          <a:prstGeom prst="rect">
            <a:avLst/>
          </a:prstGeom>
          <a:noFill/>
        </p:spPr>
        <p:txBody>
          <a:bodyPr wrap="square" rtlCol="0">
            <a:spAutoFit/>
          </a:bodyPr>
          <a:lstStyle/>
          <a:p>
            <a:pPr algn="ctr"/>
            <a:r>
              <a:rPr lang="en-US" sz="1600" dirty="0" smtClean="0">
                <a:latin typeface="Tw Cen MT" panose="020B0602020104020603" pitchFamily="34" charset="0"/>
              </a:rPr>
              <a:t>ADHD can lead to decreased academic, scholastic as well as </a:t>
            </a:r>
            <a:r>
              <a:rPr lang="en-US" sz="1600" dirty="0">
                <a:latin typeface="Tw Cen MT" panose="020B0602020104020603" pitchFamily="34" charset="0"/>
              </a:rPr>
              <a:t>job performance.</a:t>
            </a:r>
          </a:p>
        </p:txBody>
      </p:sp>
      <p:cxnSp>
        <p:nvCxnSpPr>
          <p:cNvPr id="117" name="Straight Connector 116">
            <a:extLst>
              <a:ext uri="{FF2B5EF4-FFF2-40B4-BE49-F238E27FC236}">
                <a16:creationId xmlns:a16="http://schemas.microsoft.com/office/drawing/2014/main" id="{EF7141A3-06A9-46C8-AC24-1ACAA048CB32}"/>
              </a:ext>
            </a:extLst>
          </p:cNvPr>
          <p:cNvCxnSpPr>
            <a:cxnSpLocks/>
          </p:cNvCxnSpPr>
          <p:nvPr/>
        </p:nvCxnSpPr>
        <p:spPr>
          <a:xfrm flipV="1">
            <a:off x="7581383" y="4833278"/>
            <a:ext cx="0" cy="312963"/>
          </a:xfrm>
          <a:prstGeom prst="line">
            <a:avLst/>
          </a:prstGeom>
          <a:ln w="19050">
            <a:solidFill>
              <a:srgbClr val="D49807"/>
            </a:solidFill>
          </a:ln>
        </p:spPr>
        <p:style>
          <a:lnRef idx="1">
            <a:schemeClr val="accent1"/>
          </a:lnRef>
          <a:fillRef idx="0">
            <a:schemeClr val="accent1"/>
          </a:fillRef>
          <a:effectRef idx="0">
            <a:schemeClr val="accent1"/>
          </a:effectRef>
          <a:fontRef idx="minor">
            <a:schemeClr val="tx1"/>
          </a:fontRef>
        </p:style>
      </p:cxnSp>
      <p:sp>
        <p:nvSpPr>
          <p:cNvPr id="118" name="Oval 117">
            <a:extLst>
              <a:ext uri="{FF2B5EF4-FFF2-40B4-BE49-F238E27FC236}">
                <a16:creationId xmlns:a16="http://schemas.microsoft.com/office/drawing/2014/main" id="{DE504ED9-294F-4C9C-8E31-50B84739912F}"/>
              </a:ext>
            </a:extLst>
          </p:cNvPr>
          <p:cNvSpPr/>
          <p:nvPr/>
        </p:nvSpPr>
        <p:spPr>
          <a:xfrm>
            <a:off x="6808157" y="3309277"/>
            <a:ext cx="1524000" cy="1524000"/>
          </a:xfrm>
          <a:prstGeom prst="ellipse">
            <a:avLst/>
          </a:prstGeom>
          <a:solidFill>
            <a:schemeClr val="bg1">
              <a:lumMod val="95000"/>
            </a:schemeClr>
          </a:solidFill>
          <a:ln>
            <a:noFill/>
          </a:ln>
          <a:effectLst>
            <a:outerShdw blurRad="127000" sx="101000" sy="101000" algn="ctr" rotWithShape="0">
              <a:schemeClr val="tx1">
                <a:lumMod val="65000"/>
                <a:lumOff val="3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62B6A90D-3A76-439B-ADF2-8517B9E0A169}"/>
              </a:ext>
            </a:extLst>
          </p:cNvPr>
          <p:cNvSpPr/>
          <p:nvPr/>
        </p:nvSpPr>
        <p:spPr>
          <a:xfrm>
            <a:off x="6896263" y="3397383"/>
            <a:ext cx="1347788" cy="1347788"/>
          </a:xfrm>
          <a:prstGeom prst="ellipse">
            <a:avLst/>
          </a:prstGeom>
          <a:solidFill>
            <a:srgbClr val="D49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1C8B0128-9760-479F-A89A-62672D296331}"/>
              </a:ext>
            </a:extLst>
          </p:cNvPr>
          <p:cNvSpPr/>
          <p:nvPr/>
        </p:nvSpPr>
        <p:spPr>
          <a:xfrm>
            <a:off x="6967701" y="3468821"/>
            <a:ext cx="1204912" cy="1204912"/>
          </a:xfrm>
          <a:prstGeom prst="ellipse">
            <a:avLst/>
          </a:prstGeom>
          <a:solidFill>
            <a:srgbClr val="F0EE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D0D679C5-1A60-4993-AAED-4504308779A9}"/>
              </a:ext>
            </a:extLst>
          </p:cNvPr>
          <p:cNvSpPr/>
          <p:nvPr/>
        </p:nvSpPr>
        <p:spPr>
          <a:xfrm>
            <a:off x="7537159" y="5146241"/>
            <a:ext cx="93210" cy="93210"/>
          </a:xfrm>
          <a:prstGeom prst="ellipse">
            <a:avLst/>
          </a:prstGeom>
          <a:noFill/>
          <a:ln w="19050">
            <a:solidFill>
              <a:srgbClr val="D498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TextBox 121">
            <a:extLst>
              <a:ext uri="{FF2B5EF4-FFF2-40B4-BE49-F238E27FC236}">
                <a16:creationId xmlns:a16="http://schemas.microsoft.com/office/drawing/2014/main" id="{DFDB842C-932F-4FE0-9092-1D4EC51C8599}"/>
              </a:ext>
            </a:extLst>
          </p:cNvPr>
          <p:cNvSpPr txBox="1"/>
          <p:nvPr/>
        </p:nvSpPr>
        <p:spPr>
          <a:xfrm>
            <a:off x="6499538" y="5244763"/>
            <a:ext cx="2044400" cy="1077218"/>
          </a:xfrm>
          <a:prstGeom prst="rect">
            <a:avLst/>
          </a:prstGeom>
          <a:noFill/>
        </p:spPr>
        <p:txBody>
          <a:bodyPr wrap="square" rtlCol="0">
            <a:spAutoFit/>
          </a:bodyPr>
          <a:lstStyle>
            <a:defPPr>
              <a:defRPr lang="en-US"/>
            </a:defPPr>
            <a:lvl1pPr algn="ctr">
              <a:defRPr sz="2000">
                <a:solidFill>
                  <a:schemeClr val="tx1">
                    <a:lumMod val="75000"/>
                    <a:lumOff val="25000"/>
                  </a:schemeClr>
                </a:solidFill>
                <a:latin typeface="Tw Cen MT" panose="020B0602020104020603" pitchFamily="34" charset="0"/>
              </a:defRPr>
            </a:lvl1pPr>
          </a:lstStyle>
          <a:p>
            <a:r>
              <a:rPr lang="en-US" sz="1600" dirty="0" smtClean="0">
                <a:solidFill>
                  <a:schemeClr val="tx1"/>
                </a:solidFill>
              </a:rPr>
              <a:t>ADHD can </a:t>
            </a:r>
            <a:r>
              <a:rPr lang="en-US" sz="1600" dirty="0">
                <a:solidFill>
                  <a:schemeClr val="tx1"/>
                </a:solidFill>
              </a:rPr>
              <a:t>lead to </a:t>
            </a:r>
            <a:r>
              <a:rPr lang="en-US" sz="1600" dirty="0" smtClean="0">
                <a:solidFill>
                  <a:schemeClr val="tx1"/>
                </a:solidFill>
              </a:rPr>
              <a:t>procrastination, daydreaming,</a:t>
            </a:r>
            <a:br>
              <a:rPr lang="en-US" sz="1600" dirty="0" smtClean="0">
                <a:solidFill>
                  <a:schemeClr val="tx1"/>
                </a:solidFill>
              </a:rPr>
            </a:br>
            <a:r>
              <a:rPr lang="en-US" sz="1600" dirty="0" smtClean="0">
                <a:solidFill>
                  <a:schemeClr val="tx1"/>
                </a:solidFill>
              </a:rPr>
              <a:t>and depression</a:t>
            </a:r>
            <a:endParaRPr lang="en-US" sz="1600" dirty="0">
              <a:solidFill>
                <a:schemeClr val="tx1"/>
              </a:solidFill>
            </a:endParaRPr>
          </a:p>
        </p:txBody>
      </p:sp>
      <p:grpSp>
        <p:nvGrpSpPr>
          <p:cNvPr id="123" name="Group 122">
            <a:extLst>
              <a:ext uri="{FF2B5EF4-FFF2-40B4-BE49-F238E27FC236}">
                <a16:creationId xmlns:a16="http://schemas.microsoft.com/office/drawing/2014/main" id="{02C84BDA-5FCD-4641-A335-4ECACD39EFC1}"/>
              </a:ext>
            </a:extLst>
          </p:cNvPr>
          <p:cNvGrpSpPr/>
          <p:nvPr/>
        </p:nvGrpSpPr>
        <p:grpSpPr>
          <a:xfrm>
            <a:off x="10019095" y="3737420"/>
            <a:ext cx="740442" cy="646938"/>
            <a:chOff x="6357938" y="3535363"/>
            <a:chExt cx="465138" cy="406400"/>
          </a:xfrm>
          <a:solidFill>
            <a:srgbClr val="D49807"/>
          </a:solidFill>
        </p:grpSpPr>
        <p:sp>
          <p:nvSpPr>
            <p:cNvPr id="124" name="AutoShape 43">
              <a:extLst>
                <a:ext uri="{FF2B5EF4-FFF2-40B4-BE49-F238E27FC236}">
                  <a16:creationId xmlns:a16="http://schemas.microsoft.com/office/drawing/2014/main" id="{E7D4D1FD-C64B-466A-85B8-6510E2BE1A8F}"/>
                </a:ext>
              </a:extLst>
            </p:cNvPr>
            <p:cNvSpPr>
              <a:spLocks/>
            </p:cNvSpPr>
            <p:nvPr/>
          </p:nvSpPr>
          <p:spPr bwMode="auto">
            <a:xfrm>
              <a:off x="6357938" y="353536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125" name="AutoShape 44">
              <a:extLst>
                <a:ext uri="{FF2B5EF4-FFF2-40B4-BE49-F238E27FC236}">
                  <a16:creationId xmlns:a16="http://schemas.microsoft.com/office/drawing/2014/main" id="{D1792BAC-09CC-4A6B-962B-89C9BBC509C8}"/>
                </a:ext>
              </a:extLst>
            </p:cNvPr>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126" name="AutoShape 45">
              <a:extLst>
                <a:ext uri="{FF2B5EF4-FFF2-40B4-BE49-F238E27FC236}">
                  <a16:creationId xmlns:a16="http://schemas.microsoft.com/office/drawing/2014/main" id="{29F00F79-20FF-48DB-A6D6-4C84877882B3}"/>
                </a:ext>
              </a:extLst>
            </p:cNvPr>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grpSp>
      <p:grpSp>
        <p:nvGrpSpPr>
          <p:cNvPr id="127" name="Group 126">
            <a:extLst>
              <a:ext uri="{FF2B5EF4-FFF2-40B4-BE49-F238E27FC236}">
                <a16:creationId xmlns:a16="http://schemas.microsoft.com/office/drawing/2014/main" id="{5D95B6D7-E12D-4599-A347-009D0CD928D8}"/>
              </a:ext>
            </a:extLst>
          </p:cNvPr>
          <p:cNvGrpSpPr/>
          <p:nvPr/>
        </p:nvGrpSpPr>
        <p:grpSpPr>
          <a:xfrm>
            <a:off x="4316496" y="3756372"/>
            <a:ext cx="732078" cy="641976"/>
            <a:chOff x="1640798" y="2149003"/>
            <a:chExt cx="464344" cy="407194"/>
          </a:xfrm>
          <a:solidFill>
            <a:srgbClr val="D49807"/>
          </a:solidFill>
        </p:grpSpPr>
        <p:sp>
          <p:nvSpPr>
            <p:cNvPr id="128" name="AutoShape 147">
              <a:extLst>
                <a:ext uri="{FF2B5EF4-FFF2-40B4-BE49-F238E27FC236}">
                  <a16:creationId xmlns:a16="http://schemas.microsoft.com/office/drawing/2014/main" id="{42005A22-5577-48F3-8243-C1ED9442C143}"/>
                </a:ext>
              </a:extLst>
            </p:cNvPr>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129" name="AutoShape 148">
              <a:extLst>
                <a:ext uri="{FF2B5EF4-FFF2-40B4-BE49-F238E27FC236}">
                  <a16:creationId xmlns:a16="http://schemas.microsoft.com/office/drawing/2014/main" id="{1900106B-BE9D-40EC-B659-B0C4FFD2F49E}"/>
                </a:ext>
              </a:extLst>
            </p:cNvPr>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grpSp>
      <p:cxnSp>
        <p:nvCxnSpPr>
          <p:cNvPr id="130" name="Straight Connector 129"/>
          <p:cNvCxnSpPr>
            <a:stCxn id="94" idx="1"/>
            <a:endCxn id="94" idx="5"/>
          </p:cNvCxnSpPr>
          <p:nvPr/>
        </p:nvCxnSpPr>
        <p:spPr>
          <a:xfrm>
            <a:off x="4205820" y="3556662"/>
            <a:ext cx="953030" cy="953030"/>
          </a:xfrm>
          <a:prstGeom prst="line">
            <a:avLst/>
          </a:prstGeom>
          <a:ln w="57150">
            <a:solidFill>
              <a:srgbClr val="D49807"/>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stCxn id="109" idx="1"/>
            <a:endCxn id="103" idx="5"/>
          </p:cNvCxnSpPr>
          <p:nvPr/>
        </p:nvCxnSpPr>
        <p:spPr>
          <a:xfrm>
            <a:off x="9965780" y="3607176"/>
            <a:ext cx="902516" cy="902516"/>
          </a:xfrm>
          <a:prstGeom prst="line">
            <a:avLst/>
          </a:prstGeom>
          <a:ln w="57150">
            <a:solidFill>
              <a:srgbClr val="D49807"/>
            </a:solidFill>
          </a:ln>
        </p:spPr>
        <p:style>
          <a:lnRef idx="1">
            <a:schemeClr val="accent1"/>
          </a:lnRef>
          <a:fillRef idx="0">
            <a:schemeClr val="accent1"/>
          </a:fillRef>
          <a:effectRef idx="0">
            <a:schemeClr val="accent1"/>
          </a:effectRef>
          <a:fontRef idx="minor">
            <a:schemeClr val="tx1"/>
          </a:fontRef>
        </p:style>
      </p:cxnSp>
      <p:pic>
        <p:nvPicPr>
          <p:cNvPr id="132" name="Picture 6" descr="Depression free icon"/>
          <p:cNvPicPr>
            <a:picLocks noChangeAspect="1" noChangeArrowheads="1"/>
          </p:cNvPicPr>
          <p:nvPr/>
        </p:nvPicPr>
        <p:blipFill>
          <a:blip r:embed="rId2" cstate="hq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222439" y="3689471"/>
            <a:ext cx="702553" cy="702553"/>
          </a:xfrm>
          <a:prstGeom prst="rect">
            <a:avLst/>
          </a:prstGeom>
          <a:noFill/>
          <a:effectLst>
            <a:glow>
              <a:srgbClr val="467CAE"/>
            </a:glow>
          </a:effectLst>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3617140" y="2572192"/>
            <a:ext cx="2263550" cy="461665"/>
          </a:xfrm>
          <a:prstGeom prst="rect">
            <a:avLst/>
          </a:prstGeom>
          <a:noFill/>
        </p:spPr>
        <p:txBody>
          <a:bodyPr wrap="square" rtlCol="0">
            <a:spAutoFit/>
          </a:bodyPr>
          <a:lstStyle/>
          <a:p>
            <a:r>
              <a:rPr lang="en-US" sz="2400" b="1" dirty="0" smtClean="0">
                <a:solidFill>
                  <a:srgbClr val="595959"/>
                </a:solidFill>
                <a:latin typeface="Tw Cen MT" panose="020B0602020104020603" pitchFamily="34" charset="0"/>
              </a:rPr>
              <a:t>EFFECTS</a:t>
            </a:r>
            <a:endParaRPr lang="en-IN" sz="2400" b="1" dirty="0">
              <a:solidFill>
                <a:srgbClr val="595959"/>
              </a:solidFill>
              <a:latin typeface="Tw Cen MT" panose="020B0602020104020603" pitchFamily="34" charset="0"/>
            </a:endParaRPr>
          </a:p>
        </p:txBody>
      </p:sp>
      <p:cxnSp>
        <p:nvCxnSpPr>
          <p:cNvPr id="12" name="Straight Connector 11"/>
          <p:cNvCxnSpPr/>
          <p:nvPr/>
        </p:nvCxnSpPr>
        <p:spPr>
          <a:xfrm>
            <a:off x="3707534" y="3033857"/>
            <a:ext cx="7667286"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3681793" y="867190"/>
            <a:ext cx="7679890" cy="1323439"/>
          </a:xfrm>
          <a:prstGeom prst="rect">
            <a:avLst/>
          </a:prstGeom>
        </p:spPr>
        <p:txBody>
          <a:bodyPr wrap="square">
            <a:spAutoFit/>
          </a:bodyPr>
          <a:lstStyle/>
          <a:p>
            <a:r>
              <a:rPr lang="en-US" sz="1600" dirty="0">
                <a:latin typeface="Tw Cen MT" panose="020B0602020104020603" pitchFamily="34" charset="0"/>
              </a:rPr>
              <a:t>ADHD or Attention Deficit Hyperactivity Disorder is a common problem amongst people nowadays. If you frequently lose your keys, forget your stuff to bring to the office, are late etc. chances are high that you have ADHD</a:t>
            </a:r>
            <a:r>
              <a:rPr lang="en-US" sz="1600" dirty="0" smtClean="0">
                <a:latin typeface="Tw Cen MT" panose="020B0602020104020603" pitchFamily="34" charset="0"/>
              </a:rPr>
              <a:t>. </a:t>
            </a:r>
            <a:r>
              <a:rPr lang="en-US" sz="1600" dirty="0" smtClean="0">
                <a:solidFill>
                  <a:srgbClr val="222222"/>
                </a:solidFill>
                <a:latin typeface="Tw Cen MT" panose="020B0602020104020603" pitchFamily="34" charset="0"/>
              </a:rPr>
              <a:t>According </a:t>
            </a:r>
            <a:r>
              <a:rPr lang="en-US" sz="1600" dirty="0">
                <a:solidFill>
                  <a:srgbClr val="222222"/>
                </a:solidFill>
                <a:latin typeface="Tw Cen MT" panose="020B0602020104020603" pitchFamily="34" charset="0"/>
              </a:rPr>
              <a:t>to researches, about </a:t>
            </a:r>
            <a:r>
              <a:rPr lang="en-US" sz="1600" b="1" dirty="0">
                <a:solidFill>
                  <a:srgbClr val="222222"/>
                </a:solidFill>
                <a:latin typeface="Tw Cen MT" panose="020B0602020104020603" pitchFamily="34" charset="0"/>
              </a:rPr>
              <a:t>10 million people have this disorder</a:t>
            </a:r>
            <a:r>
              <a:rPr lang="en-US" sz="1600" dirty="0">
                <a:solidFill>
                  <a:srgbClr val="222222"/>
                </a:solidFill>
                <a:latin typeface="Tw Cen MT" panose="020B0602020104020603" pitchFamily="34" charset="0"/>
              </a:rPr>
              <a:t> while approximately only 15-20% of people getting officially diagnosed with it</a:t>
            </a:r>
            <a:r>
              <a:rPr lang="en-US" sz="1600" dirty="0" smtClean="0">
                <a:solidFill>
                  <a:srgbClr val="222222"/>
                </a:solidFill>
                <a:latin typeface="Tw Cen MT" panose="020B0602020104020603" pitchFamily="34" charset="0"/>
              </a:rPr>
              <a:t>.</a:t>
            </a:r>
          </a:p>
        </p:txBody>
      </p:sp>
      <p:pic>
        <p:nvPicPr>
          <p:cNvPr id="66" name="Picture 2" descr="File:The times of india.svg - Wikimedia Commons"/>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3756453" y="530109"/>
            <a:ext cx="3121946" cy="221951"/>
          </a:xfrm>
          <a:prstGeom prst="rect">
            <a:avLst/>
          </a:prstGeom>
          <a:noFill/>
          <a:extLst>
            <a:ext uri="{909E8E84-426E-40DD-AFC4-6F175D3DCCD1}">
              <a14:hiddenFill xmlns:a14="http://schemas.microsoft.com/office/drawing/2010/main">
                <a:solidFill>
                  <a:srgbClr val="FFFFFF"/>
                </a:solidFill>
              </a14:hiddenFill>
            </a:ext>
          </a:extLst>
        </p:spPr>
      </p:pic>
      <p:sp>
        <p:nvSpPr>
          <p:cNvPr id="69" name="TextBox 68"/>
          <p:cNvSpPr txBox="1"/>
          <p:nvPr/>
        </p:nvSpPr>
        <p:spPr>
          <a:xfrm>
            <a:off x="6888362" y="560621"/>
            <a:ext cx="1752798" cy="276999"/>
          </a:xfrm>
          <a:prstGeom prst="rect">
            <a:avLst/>
          </a:prstGeom>
          <a:noFill/>
        </p:spPr>
        <p:txBody>
          <a:bodyPr wrap="square" rtlCol="0">
            <a:spAutoFit/>
          </a:bodyPr>
          <a:lstStyle/>
          <a:p>
            <a:r>
              <a:rPr lang="en-US" sz="1200" b="1" dirty="0" smtClean="0">
                <a:latin typeface="Tw Cen MT" panose="020B0602020104020603" pitchFamily="34" charset="0"/>
              </a:rPr>
              <a:t>12 SEPT 2021</a:t>
            </a:r>
            <a:endParaRPr lang="en-IN" sz="1200" b="1" dirty="0">
              <a:latin typeface="Tw Cen MT" panose="020B0602020104020603" pitchFamily="34" charset="0"/>
            </a:endParaRPr>
          </a:p>
        </p:txBody>
      </p:sp>
    </p:spTree>
    <p:extLst>
      <p:ext uri="{BB962C8B-B14F-4D97-AF65-F5344CB8AC3E}">
        <p14:creationId xmlns:p14="http://schemas.microsoft.com/office/powerpoint/2010/main" val="8426988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6A1185BD-102B-4BF1-A55F-DE7989A6BA57}"/>
              </a:ext>
            </a:extLst>
          </p:cNvPr>
          <p:cNvGrpSpPr/>
          <p:nvPr/>
        </p:nvGrpSpPr>
        <p:grpSpPr>
          <a:xfrm>
            <a:off x="-10226306" y="0"/>
            <a:ext cx="12482922" cy="6858000"/>
            <a:chOff x="-10231068" y="0"/>
            <a:chExt cx="12482922" cy="6858000"/>
          </a:xfrm>
        </p:grpSpPr>
        <p:sp>
          <p:nvSpPr>
            <p:cNvPr id="45" name="Rectangle 44">
              <a:extLst>
                <a:ext uri="{FF2B5EF4-FFF2-40B4-BE49-F238E27FC236}">
                  <a16:creationId xmlns:a16="http://schemas.microsoft.com/office/drawing/2014/main" id="{0216CD6F-2374-4872-86F3-92F01698A734}"/>
                </a:ext>
              </a:extLst>
            </p:cNvPr>
            <p:cNvSpPr/>
            <p:nvPr/>
          </p:nvSpPr>
          <p:spPr>
            <a:xfrm>
              <a:off x="-10231068"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F40471C5-12F5-4387-8B17-1290DAFA918E}"/>
                </a:ext>
              </a:extLst>
            </p:cNvPr>
            <p:cNvSpPr/>
            <p:nvPr/>
          </p:nvSpPr>
          <p:spPr>
            <a:xfrm>
              <a:off x="1794654" y="2999858"/>
              <a:ext cx="457200" cy="3858141"/>
            </a:xfrm>
            <a:prstGeom prst="rect">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6471EBC4-87A6-491F-9577-5FE2AC99B8AB}"/>
              </a:ext>
            </a:extLst>
          </p:cNvPr>
          <p:cNvGrpSpPr/>
          <p:nvPr/>
        </p:nvGrpSpPr>
        <p:grpSpPr>
          <a:xfrm>
            <a:off x="-10675329" y="0"/>
            <a:ext cx="12482921" cy="6858000"/>
            <a:chOff x="-10684854" y="0"/>
            <a:chExt cx="12482921" cy="6858000"/>
          </a:xfrm>
        </p:grpSpPr>
        <p:sp>
          <p:nvSpPr>
            <p:cNvPr id="51" name="Rectangle 50">
              <a:extLst>
                <a:ext uri="{FF2B5EF4-FFF2-40B4-BE49-F238E27FC236}">
                  <a16:creationId xmlns:a16="http://schemas.microsoft.com/office/drawing/2014/main" id="{A5855400-E72A-4996-AD04-1CE953706F4D}"/>
                </a:ext>
              </a:extLst>
            </p:cNvPr>
            <p:cNvSpPr/>
            <p:nvPr/>
          </p:nvSpPr>
          <p:spPr>
            <a:xfrm>
              <a:off x="-1068485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1552E5B3-117B-4ECF-B808-BD4F048FA23D}"/>
                </a:ext>
              </a:extLst>
            </p:cNvPr>
            <p:cNvSpPr/>
            <p:nvPr/>
          </p:nvSpPr>
          <p:spPr>
            <a:xfrm>
              <a:off x="1340867" y="1978583"/>
              <a:ext cx="457200" cy="2993877"/>
            </a:xfrm>
            <a:prstGeom prst="rect">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213DEA38-B2EA-48AA-ABD7-8C8B9BFA77E8}"/>
              </a:ext>
            </a:extLst>
          </p:cNvPr>
          <p:cNvGrpSpPr/>
          <p:nvPr/>
        </p:nvGrpSpPr>
        <p:grpSpPr>
          <a:xfrm>
            <a:off x="-11128589" y="0"/>
            <a:ext cx="12482923" cy="6858000"/>
            <a:chOff x="-11138114" y="0"/>
            <a:chExt cx="12482923" cy="6858000"/>
          </a:xfrm>
        </p:grpSpPr>
        <p:sp>
          <p:nvSpPr>
            <p:cNvPr id="57" name="Rectangle 56">
              <a:extLst>
                <a:ext uri="{FF2B5EF4-FFF2-40B4-BE49-F238E27FC236}">
                  <a16:creationId xmlns:a16="http://schemas.microsoft.com/office/drawing/2014/main" id="{BEA7FB13-F899-4788-8132-1C0AE0F81BD2}"/>
                </a:ext>
              </a:extLst>
            </p:cNvPr>
            <p:cNvSpPr/>
            <p:nvPr/>
          </p:nvSpPr>
          <p:spPr>
            <a:xfrm>
              <a:off x="-1113811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3214D61A-32CC-425F-B83D-9B69CCA47932}"/>
                </a:ext>
              </a:extLst>
            </p:cNvPr>
            <p:cNvSpPr/>
            <p:nvPr/>
          </p:nvSpPr>
          <p:spPr>
            <a:xfrm>
              <a:off x="887609" y="0"/>
              <a:ext cx="457200" cy="393808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714003" y="1107495"/>
              <a:ext cx="268618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sp>
        <p:nvSpPr>
          <p:cNvPr id="101" name="TextBox 100">
            <a:extLst>
              <a:ext uri="{FF2B5EF4-FFF2-40B4-BE49-F238E27FC236}">
                <a16:creationId xmlns:a16="http://schemas.microsoft.com/office/drawing/2014/main" id="{99D26AEB-DEDC-41F2-8B5D-F8C7A74481C7}"/>
              </a:ext>
            </a:extLst>
          </p:cNvPr>
          <p:cNvSpPr txBox="1"/>
          <p:nvPr/>
        </p:nvSpPr>
        <p:spPr>
          <a:xfrm rot="16200000">
            <a:off x="-824036" y="1713934"/>
            <a:ext cx="3889537"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WORK COMPLETED</a:t>
            </a:r>
            <a:endParaRPr lang="en-US" sz="2400" b="1" dirty="0">
              <a:solidFill>
                <a:srgbClr val="F0EEF0"/>
              </a:solidFill>
              <a:latin typeface="Tw Cen MT" panose="020B0602020104020603" pitchFamily="34" charset="0"/>
            </a:endParaRPr>
          </a:p>
        </p:txBody>
      </p:sp>
      <p:sp>
        <p:nvSpPr>
          <p:cNvPr id="105" name="TextBox 104">
            <a:extLst>
              <a:ext uri="{FF2B5EF4-FFF2-40B4-BE49-F238E27FC236}">
                <a16:creationId xmlns:a16="http://schemas.microsoft.com/office/drawing/2014/main" id="{27D3C9FF-E96B-471A-893D-2AAAFA07FC3F}"/>
              </a:ext>
            </a:extLst>
          </p:cNvPr>
          <p:cNvSpPr txBox="1"/>
          <p:nvPr/>
        </p:nvSpPr>
        <p:spPr>
          <a:xfrm rot="16200000">
            <a:off x="234920" y="4859006"/>
            <a:ext cx="3536318" cy="461665"/>
          </a:xfrm>
          <a:prstGeom prst="rect">
            <a:avLst/>
          </a:prstGeom>
          <a:noFill/>
        </p:spPr>
        <p:txBody>
          <a:bodyPr wrap="square" rtlCol="0">
            <a:spAutoFit/>
          </a:bodyPr>
          <a:lstStyle/>
          <a:p>
            <a:r>
              <a:rPr lang="en-US" sz="2400" b="1" dirty="0" smtClean="0">
                <a:solidFill>
                  <a:srgbClr val="F0EEF0"/>
                </a:solidFill>
                <a:latin typeface="Tw Cen MT" panose="020B0602020104020603" pitchFamily="34" charset="0"/>
              </a:rPr>
              <a:t>METHODOLOGY</a:t>
            </a:r>
            <a:endParaRPr lang="en-US" sz="2400" b="1" dirty="0">
              <a:solidFill>
                <a:srgbClr val="F0EEF0"/>
              </a:solidFill>
              <a:latin typeface="Tw Cen MT" panose="020B0602020104020603" pitchFamily="34" charset="0"/>
            </a:endParaRPr>
          </a:p>
        </p:txBody>
      </p:sp>
      <p:sp>
        <p:nvSpPr>
          <p:cNvPr id="106" name="TextBox 105">
            <a:extLst>
              <a:ext uri="{FF2B5EF4-FFF2-40B4-BE49-F238E27FC236}">
                <a16:creationId xmlns:a16="http://schemas.microsoft.com/office/drawing/2014/main" id="{44541429-1ECE-4BE3-AE5C-D8D3203D9F21}"/>
              </a:ext>
            </a:extLst>
          </p:cNvPr>
          <p:cNvSpPr txBox="1"/>
          <p:nvPr/>
        </p:nvSpPr>
        <p:spPr>
          <a:xfrm rot="16200000">
            <a:off x="57117" y="3244688"/>
            <a:ext cx="2993878" cy="461665"/>
          </a:xfrm>
          <a:prstGeom prst="rect">
            <a:avLst/>
          </a:prstGeom>
          <a:noFill/>
        </p:spPr>
        <p:txBody>
          <a:bodyPr wrap="square" rtlCol="0">
            <a:spAutoFit/>
          </a:bodyPr>
          <a:lstStyle/>
          <a:p>
            <a:pPr algn="ctr"/>
            <a:r>
              <a:rPr lang="en-US" sz="2400" b="1" dirty="0" smtClean="0">
                <a:solidFill>
                  <a:srgbClr val="F0EEF0"/>
                </a:solidFill>
                <a:latin typeface="Tw Cen MT" panose="020B0602020104020603" pitchFamily="34" charset="0"/>
              </a:rPr>
              <a:t>IMPLEMENTATION</a:t>
            </a:r>
            <a:endParaRPr lang="en-US" sz="2400" b="1" dirty="0">
              <a:solidFill>
                <a:srgbClr val="F0EEF0"/>
              </a:solidFill>
              <a:latin typeface="Tw Cen MT" panose="020B0602020104020603" pitchFamily="34" charset="0"/>
            </a:endParaRPr>
          </a:p>
        </p:txBody>
      </p:sp>
      <p:pic>
        <p:nvPicPr>
          <p:cNvPr id="92" name="Image" descr="Image"/>
          <p:cNvPicPr>
            <a:picLocks noChangeAspect="1"/>
          </p:cNvPicPr>
          <p:nvPr/>
        </p:nvPicPr>
        <p:blipFill>
          <a:blip r:embed="rId2">
            <a:extLst/>
          </a:blip>
          <a:stretch>
            <a:fillRect/>
          </a:stretch>
        </p:blipFill>
        <p:spPr>
          <a:xfrm>
            <a:off x="2997200" y="490542"/>
            <a:ext cx="4511040" cy="3449295"/>
          </a:xfrm>
          <a:prstGeom prst="rect">
            <a:avLst/>
          </a:prstGeom>
          <a:ln w="12700">
            <a:miter lim="400000"/>
          </a:ln>
        </p:spPr>
      </p:pic>
      <p:sp>
        <p:nvSpPr>
          <p:cNvPr id="93" name="RANDOM FOREST…"/>
          <p:cNvSpPr txBox="1">
            <a:spLocks/>
          </p:cNvSpPr>
          <p:nvPr/>
        </p:nvSpPr>
        <p:spPr>
          <a:xfrm>
            <a:off x="8581006" y="1909425"/>
            <a:ext cx="3435365" cy="103577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60400">
              <a:buNone/>
              <a:defRPr sz="4400" u="sng"/>
            </a:pPr>
            <a:r>
              <a:rPr lang="en-US" sz="1800" b="1" dirty="0" smtClean="0">
                <a:solidFill>
                  <a:srgbClr val="52CBBE"/>
                </a:solidFill>
                <a:latin typeface="Tw Cen MT" panose="020B0602020104020603" pitchFamily="34" charset="0"/>
              </a:rPr>
              <a:t>RANDOM FOREST</a:t>
            </a:r>
          </a:p>
          <a:p>
            <a:pPr marL="0" indent="0" defTabSz="660400">
              <a:buNone/>
              <a:defRPr sz="4400"/>
            </a:pPr>
            <a:r>
              <a:rPr lang="en-US" sz="1600" dirty="0" smtClean="0">
                <a:latin typeface="Tw Cen MT" panose="020B0602020104020603" pitchFamily="34" charset="0"/>
              </a:rPr>
              <a:t>A tree based ensemble learning classification algorithm. </a:t>
            </a:r>
            <a:endParaRPr lang="en-US" sz="1600" dirty="0">
              <a:latin typeface="Tw Cen MT" panose="020B0602020104020603" pitchFamily="34" charset="0"/>
            </a:endParaRPr>
          </a:p>
        </p:txBody>
      </p:sp>
      <p:cxnSp>
        <p:nvCxnSpPr>
          <p:cNvPr id="3" name="Straight Connector 2"/>
          <p:cNvCxnSpPr/>
          <p:nvPr/>
        </p:nvCxnSpPr>
        <p:spPr>
          <a:xfrm>
            <a:off x="7630160" y="451214"/>
            <a:ext cx="0" cy="3065458"/>
          </a:xfrm>
          <a:prstGeom prst="line">
            <a:avLst/>
          </a:prstGeom>
          <a:ln w="19050">
            <a:solidFill>
              <a:srgbClr val="52CBBE"/>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97" idx="2"/>
          </p:cNvCxnSpPr>
          <p:nvPr/>
        </p:nvCxnSpPr>
        <p:spPr>
          <a:xfrm flipV="1">
            <a:off x="7630160" y="2090741"/>
            <a:ext cx="672184" cy="1"/>
          </a:xfrm>
          <a:prstGeom prst="line">
            <a:avLst/>
          </a:prstGeom>
          <a:ln w="19050">
            <a:solidFill>
              <a:srgbClr val="52CBBE"/>
            </a:solidFill>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8359753" y="2008819"/>
            <a:ext cx="163845" cy="163845"/>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8" name="Picture 4" descr="Key Differences and Similarities Between Black Box and White Box Software  Test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0985" y="3938081"/>
            <a:ext cx="3707448" cy="109452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Easy Examples for Black, White and Gray Box Testings | by Clark Jason Ngo |  Medium"/>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3511945" y="5251122"/>
            <a:ext cx="3646488" cy="979342"/>
          </a:xfrm>
          <a:prstGeom prst="rect">
            <a:avLst/>
          </a:prstGeom>
          <a:noFill/>
          <a:extLst>
            <a:ext uri="{909E8E84-426E-40DD-AFC4-6F175D3DCCD1}">
              <a14:hiddenFill xmlns:a14="http://schemas.microsoft.com/office/drawing/2010/main">
                <a:solidFill>
                  <a:srgbClr val="FFFFFF"/>
                </a:solidFill>
              </a14:hiddenFill>
            </a:ext>
          </a:extLst>
        </p:spPr>
      </p:pic>
      <p:cxnSp>
        <p:nvCxnSpPr>
          <p:cNvPr id="94" name="Straight Connector 93"/>
          <p:cNvCxnSpPr/>
          <p:nvPr/>
        </p:nvCxnSpPr>
        <p:spPr>
          <a:xfrm>
            <a:off x="7630160" y="3806001"/>
            <a:ext cx="0" cy="2564319"/>
          </a:xfrm>
          <a:prstGeom prst="line">
            <a:avLst/>
          </a:prstGeom>
          <a:ln w="19050">
            <a:solidFill>
              <a:srgbClr val="52CBBE"/>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endCxn id="10" idx="2"/>
          </p:cNvCxnSpPr>
          <p:nvPr/>
        </p:nvCxnSpPr>
        <p:spPr>
          <a:xfrm flipV="1">
            <a:off x="7623209" y="5062156"/>
            <a:ext cx="672184" cy="1"/>
          </a:xfrm>
          <a:prstGeom prst="line">
            <a:avLst/>
          </a:prstGeom>
          <a:ln w="19050">
            <a:solidFill>
              <a:srgbClr val="52CBBE"/>
            </a:solidFill>
          </a:ln>
        </p:spPr>
        <p:style>
          <a:lnRef idx="1">
            <a:schemeClr val="accent1"/>
          </a:lnRef>
          <a:fillRef idx="0">
            <a:schemeClr val="accent1"/>
          </a:fillRef>
          <a:effectRef idx="0">
            <a:schemeClr val="accent1"/>
          </a:effectRef>
          <a:fontRef idx="minor">
            <a:schemeClr val="tx1"/>
          </a:fontRef>
        </p:style>
      </p:cxnSp>
      <p:sp>
        <p:nvSpPr>
          <p:cNvPr id="96" name="Oval 95"/>
          <p:cNvSpPr/>
          <p:nvPr/>
        </p:nvSpPr>
        <p:spPr>
          <a:xfrm>
            <a:off x="8352802" y="4980234"/>
            <a:ext cx="163845" cy="163845"/>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p:cNvSpPr/>
          <p:nvPr/>
        </p:nvSpPr>
        <p:spPr>
          <a:xfrm>
            <a:off x="8558259" y="4839069"/>
            <a:ext cx="3237501" cy="1215717"/>
          </a:xfrm>
          <a:prstGeom prst="rect">
            <a:avLst/>
          </a:prstGeom>
        </p:spPr>
        <p:txBody>
          <a:bodyPr wrap="square">
            <a:spAutoFit/>
          </a:bodyPr>
          <a:lstStyle/>
          <a:p>
            <a:r>
              <a:rPr lang="en-US" b="1" u="sng" dirty="0" smtClean="0">
                <a:solidFill>
                  <a:srgbClr val="52CBBE"/>
                </a:solidFill>
                <a:latin typeface="Tw Cen MT" panose="020B0602020104020603" pitchFamily="34" charset="0"/>
              </a:rPr>
              <a:t>XAI</a:t>
            </a:r>
          </a:p>
          <a:p>
            <a:endParaRPr lang="en-US" sz="700" b="1" dirty="0" smtClean="0">
              <a:solidFill>
                <a:srgbClr val="52CBBE"/>
              </a:solidFill>
              <a:latin typeface="Tw Cen MT" panose="020B0602020104020603" pitchFamily="34" charset="0"/>
            </a:endParaRPr>
          </a:p>
          <a:p>
            <a:r>
              <a:rPr lang="en-US" sz="1600" dirty="0" smtClean="0">
                <a:latin typeface="Tw Cen MT" panose="020B0602020104020603" pitchFamily="34" charset="0"/>
              </a:rPr>
              <a:t>- Provides explanation for black box     machine learning algorithms.</a:t>
            </a:r>
          </a:p>
          <a:p>
            <a:r>
              <a:rPr lang="en-US" sz="1600" dirty="0" smtClean="0">
                <a:latin typeface="Tw Cen MT" panose="020B0602020104020603" pitchFamily="34" charset="0"/>
              </a:rPr>
              <a:t>- Better </a:t>
            </a:r>
            <a:r>
              <a:rPr lang="en-US" sz="1600" dirty="0">
                <a:latin typeface="Tw Cen MT" panose="020B0602020104020603" pitchFamily="34" charset="0"/>
              </a:rPr>
              <a:t>insights to the </a:t>
            </a:r>
            <a:r>
              <a:rPr lang="en-US" sz="1600" dirty="0" smtClean="0">
                <a:latin typeface="Tw Cen MT" panose="020B0602020104020603" pitchFamily="34" charset="0"/>
              </a:rPr>
              <a:t>prediction.</a:t>
            </a:r>
            <a:endParaRPr lang="en-US" sz="1600" dirty="0">
              <a:latin typeface="Tw Cen MT" panose="020B0602020104020603" pitchFamily="34" charset="0"/>
            </a:endParaRPr>
          </a:p>
        </p:txBody>
      </p:sp>
      <p:sp>
        <p:nvSpPr>
          <p:cNvPr id="10" name="Oval 9"/>
          <p:cNvSpPr/>
          <p:nvPr/>
        </p:nvSpPr>
        <p:spPr>
          <a:xfrm>
            <a:off x="8295393" y="4922825"/>
            <a:ext cx="278662" cy="278662"/>
          </a:xfrm>
          <a:prstGeom prst="ellipse">
            <a:avLst/>
          </a:prstGeom>
          <a:noFill/>
          <a:ln w="19050">
            <a:solidFill>
              <a:srgbClr val="52CB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7" name="Oval 96"/>
          <p:cNvSpPr/>
          <p:nvPr/>
        </p:nvSpPr>
        <p:spPr>
          <a:xfrm>
            <a:off x="8302344" y="1951410"/>
            <a:ext cx="278662" cy="278662"/>
          </a:xfrm>
          <a:prstGeom prst="ellipse">
            <a:avLst/>
          </a:prstGeom>
          <a:noFill/>
          <a:ln w="19050">
            <a:solidFill>
              <a:srgbClr val="52CB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942891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6471EBC4-87A6-491F-9577-5FE2AC99B8AB}"/>
              </a:ext>
            </a:extLst>
          </p:cNvPr>
          <p:cNvGrpSpPr/>
          <p:nvPr/>
        </p:nvGrpSpPr>
        <p:grpSpPr>
          <a:xfrm>
            <a:off x="-10675329" y="0"/>
            <a:ext cx="12482921" cy="6858000"/>
            <a:chOff x="-10684854" y="0"/>
            <a:chExt cx="12482921" cy="6858000"/>
          </a:xfrm>
        </p:grpSpPr>
        <p:sp>
          <p:nvSpPr>
            <p:cNvPr id="51" name="Rectangle 50">
              <a:extLst>
                <a:ext uri="{FF2B5EF4-FFF2-40B4-BE49-F238E27FC236}">
                  <a16:creationId xmlns:a16="http://schemas.microsoft.com/office/drawing/2014/main" id="{A5855400-E72A-4996-AD04-1CE953706F4D}"/>
                </a:ext>
              </a:extLst>
            </p:cNvPr>
            <p:cNvSpPr/>
            <p:nvPr/>
          </p:nvSpPr>
          <p:spPr>
            <a:xfrm>
              <a:off x="-1068485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1552E5B3-117B-4ECF-B808-BD4F048FA23D}"/>
                </a:ext>
              </a:extLst>
            </p:cNvPr>
            <p:cNvSpPr/>
            <p:nvPr/>
          </p:nvSpPr>
          <p:spPr>
            <a:xfrm>
              <a:off x="1340867" y="1978583"/>
              <a:ext cx="457200" cy="2993877"/>
            </a:xfrm>
            <a:prstGeom prst="rect">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213DEA38-B2EA-48AA-ABD7-8C8B9BFA77E8}"/>
              </a:ext>
            </a:extLst>
          </p:cNvPr>
          <p:cNvGrpSpPr/>
          <p:nvPr/>
        </p:nvGrpSpPr>
        <p:grpSpPr>
          <a:xfrm>
            <a:off x="-11128589" y="0"/>
            <a:ext cx="12482923" cy="6858000"/>
            <a:chOff x="-11138114" y="0"/>
            <a:chExt cx="12482923" cy="6858000"/>
          </a:xfrm>
        </p:grpSpPr>
        <p:sp>
          <p:nvSpPr>
            <p:cNvPr id="57" name="Rectangle 56">
              <a:extLst>
                <a:ext uri="{FF2B5EF4-FFF2-40B4-BE49-F238E27FC236}">
                  <a16:creationId xmlns:a16="http://schemas.microsoft.com/office/drawing/2014/main" id="{BEA7FB13-F899-4788-8132-1C0AE0F81BD2}"/>
                </a:ext>
              </a:extLst>
            </p:cNvPr>
            <p:cNvSpPr/>
            <p:nvPr/>
          </p:nvSpPr>
          <p:spPr>
            <a:xfrm>
              <a:off x="-1113811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3214D61A-32CC-425F-B83D-9B69CCA47932}"/>
                </a:ext>
              </a:extLst>
            </p:cNvPr>
            <p:cNvSpPr/>
            <p:nvPr/>
          </p:nvSpPr>
          <p:spPr>
            <a:xfrm>
              <a:off x="887609" y="0"/>
              <a:ext cx="457200" cy="393808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714003" y="1107495"/>
              <a:ext cx="268618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sp>
        <p:nvSpPr>
          <p:cNvPr id="101" name="TextBox 100">
            <a:extLst>
              <a:ext uri="{FF2B5EF4-FFF2-40B4-BE49-F238E27FC236}">
                <a16:creationId xmlns:a16="http://schemas.microsoft.com/office/drawing/2014/main" id="{99D26AEB-DEDC-41F2-8B5D-F8C7A74481C7}"/>
              </a:ext>
            </a:extLst>
          </p:cNvPr>
          <p:cNvSpPr txBox="1"/>
          <p:nvPr/>
        </p:nvSpPr>
        <p:spPr>
          <a:xfrm rot="16200000">
            <a:off x="-824036" y="1713934"/>
            <a:ext cx="3889537"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WORK COMPLETED</a:t>
            </a:r>
            <a:endParaRPr lang="en-US" sz="2400" b="1" dirty="0">
              <a:solidFill>
                <a:srgbClr val="F0EEF0"/>
              </a:solidFill>
              <a:latin typeface="Tw Cen MT" panose="020B0602020104020603" pitchFamily="34" charset="0"/>
            </a:endParaRPr>
          </a:p>
        </p:txBody>
      </p:sp>
      <p:sp>
        <p:nvSpPr>
          <p:cNvPr id="106" name="TextBox 105">
            <a:extLst>
              <a:ext uri="{FF2B5EF4-FFF2-40B4-BE49-F238E27FC236}">
                <a16:creationId xmlns:a16="http://schemas.microsoft.com/office/drawing/2014/main" id="{44541429-1ECE-4BE3-AE5C-D8D3203D9F21}"/>
              </a:ext>
            </a:extLst>
          </p:cNvPr>
          <p:cNvSpPr txBox="1"/>
          <p:nvPr/>
        </p:nvSpPr>
        <p:spPr>
          <a:xfrm rot="16200000">
            <a:off x="57117" y="3244688"/>
            <a:ext cx="2993878" cy="461665"/>
          </a:xfrm>
          <a:prstGeom prst="rect">
            <a:avLst/>
          </a:prstGeom>
          <a:noFill/>
        </p:spPr>
        <p:txBody>
          <a:bodyPr wrap="square" rtlCol="0">
            <a:spAutoFit/>
          </a:bodyPr>
          <a:lstStyle/>
          <a:p>
            <a:pPr algn="ctr"/>
            <a:r>
              <a:rPr lang="en-US" sz="2400" b="1" dirty="0" smtClean="0">
                <a:solidFill>
                  <a:srgbClr val="F0EEF0"/>
                </a:solidFill>
                <a:latin typeface="Tw Cen MT" panose="020B0602020104020603" pitchFamily="34" charset="0"/>
              </a:rPr>
              <a:t>IMPLEMENTATION</a:t>
            </a:r>
            <a:endParaRPr lang="en-US" sz="2400" b="1" dirty="0">
              <a:solidFill>
                <a:srgbClr val="F0EEF0"/>
              </a:solidFill>
              <a:latin typeface="Tw Cen MT" panose="020B0602020104020603" pitchFamily="34" charset="0"/>
            </a:endParaRPr>
          </a:p>
        </p:txBody>
      </p:sp>
      <p:cxnSp>
        <p:nvCxnSpPr>
          <p:cNvPr id="61" name="Straight Connector 60">
            <a:extLst>
              <a:ext uri="{FF2B5EF4-FFF2-40B4-BE49-F238E27FC236}">
                <a16:creationId xmlns:a16="http://schemas.microsoft.com/office/drawing/2014/main" id="{6E891F11-C5FB-4353-93C9-CA42D78432CB}"/>
              </a:ext>
            </a:extLst>
          </p:cNvPr>
          <p:cNvCxnSpPr>
            <a:cxnSpLocks/>
            <a:endCxn id="87" idx="2"/>
          </p:cNvCxnSpPr>
          <p:nvPr/>
        </p:nvCxnSpPr>
        <p:spPr>
          <a:xfrm>
            <a:off x="5972909" y="3353869"/>
            <a:ext cx="209550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CCFC9523-E38A-461B-AEF9-C2B5C440775D}"/>
              </a:ext>
            </a:extLst>
          </p:cNvPr>
          <p:cNvCxnSpPr>
            <a:cxnSpLocks/>
            <a:endCxn id="79" idx="2"/>
          </p:cNvCxnSpPr>
          <p:nvPr/>
        </p:nvCxnSpPr>
        <p:spPr>
          <a:xfrm>
            <a:off x="3719476" y="3353869"/>
            <a:ext cx="209550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9" name="Arc 68">
            <a:extLst>
              <a:ext uri="{FF2B5EF4-FFF2-40B4-BE49-F238E27FC236}">
                <a16:creationId xmlns:a16="http://schemas.microsoft.com/office/drawing/2014/main" id="{DF02037F-1958-4028-9BA4-B733CB3CDE02}"/>
              </a:ext>
            </a:extLst>
          </p:cNvPr>
          <p:cNvSpPr/>
          <p:nvPr/>
        </p:nvSpPr>
        <p:spPr>
          <a:xfrm flipH="1">
            <a:off x="3212167" y="289428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latin typeface="Tw Cen MT" panose="020B0602020104020603" pitchFamily="34" charset="0"/>
            </a:endParaRPr>
          </a:p>
        </p:txBody>
      </p:sp>
      <p:sp>
        <p:nvSpPr>
          <p:cNvPr id="71" name="Oval 70">
            <a:extLst>
              <a:ext uri="{FF2B5EF4-FFF2-40B4-BE49-F238E27FC236}">
                <a16:creationId xmlns:a16="http://schemas.microsoft.com/office/drawing/2014/main" id="{389806D0-1ADB-4AB4-A5BB-1647D3616BE3}"/>
              </a:ext>
            </a:extLst>
          </p:cNvPr>
          <p:cNvSpPr/>
          <p:nvPr/>
        </p:nvSpPr>
        <p:spPr>
          <a:xfrm>
            <a:off x="3576498" y="3258619"/>
            <a:ext cx="190500" cy="190500"/>
          </a:xfrm>
          <a:prstGeom prst="ellipse">
            <a:avLst/>
          </a:prstGeom>
          <a:solidFill>
            <a:srgbClr val="52C9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Tw Cen MT" panose="020B0602020104020603" pitchFamily="34" charset="0"/>
            </a:endParaRPr>
          </a:p>
        </p:txBody>
      </p:sp>
      <p:sp>
        <p:nvSpPr>
          <p:cNvPr id="72" name="Circle: Hollow 33">
            <a:extLst>
              <a:ext uri="{FF2B5EF4-FFF2-40B4-BE49-F238E27FC236}">
                <a16:creationId xmlns:a16="http://schemas.microsoft.com/office/drawing/2014/main" id="{75790402-5A6C-48F9-8A1B-E528676DD5BE}"/>
              </a:ext>
            </a:extLst>
          </p:cNvPr>
          <p:cNvSpPr/>
          <p:nvPr/>
        </p:nvSpPr>
        <p:spPr>
          <a:xfrm>
            <a:off x="3457435" y="3139556"/>
            <a:ext cx="428626" cy="428626"/>
          </a:xfrm>
          <a:prstGeom prst="donut">
            <a:avLst>
              <a:gd name="adj" fmla="val 5281"/>
            </a:avLst>
          </a:prstGeom>
          <a:solidFill>
            <a:srgbClr val="52C9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latin typeface="Tw Cen MT" panose="020B0602020104020603" pitchFamily="34" charset="0"/>
            </a:endParaRPr>
          </a:p>
        </p:txBody>
      </p:sp>
      <p:sp>
        <p:nvSpPr>
          <p:cNvPr id="73" name="Circle: Hollow 34">
            <a:extLst>
              <a:ext uri="{FF2B5EF4-FFF2-40B4-BE49-F238E27FC236}">
                <a16:creationId xmlns:a16="http://schemas.microsoft.com/office/drawing/2014/main" id="{EED9F583-A109-4F6A-820E-B3C4F21B522E}"/>
              </a:ext>
            </a:extLst>
          </p:cNvPr>
          <p:cNvSpPr/>
          <p:nvPr/>
        </p:nvSpPr>
        <p:spPr>
          <a:xfrm>
            <a:off x="3324563" y="300668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latin typeface="Tw Cen MT" panose="020B0602020104020603" pitchFamily="34" charset="0"/>
            </a:endParaRPr>
          </a:p>
        </p:txBody>
      </p:sp>
      <p:cxnSp>
        <p:nvCxnSpPr>
          <p:cNvPr id="74" name="Straight Connector 73">
            <a:extLst>
              <a:ext uri="{FF2B5EF4-FFF2-40B4-BE49-F238E27FC236}">
                <a16:creationId xmlns:a16="http://schemas.microsoft.com/office/drawing/2014/main" id="{02A8DED6-D15A-4D6E-ACD0-A35B48651EB7}"/>
              </a:ext>
            </a:extLst>
          </p:cNvPr>
          <p:cNvCxnSpPr>
            <a:cxnSpLocks/>
          </p:cNvCxnSpPr>
          <p:nvPr/>
        </p:nvCxnSpPr>
        <p:spPr>
          <a:xfrm flipV="1">
            <a:off x="3671749" y="3701055"/>
            <a:ext cx="0" cy="1033387"/>
          </a:xfrm>
          <a:prstGeom prst="line">
            <a:avLst/>
          </a:prstGeom>
          <a:ln w="19050">
            <a:solidFill>
              <a:srgbClr val="52C9BD"/>
            </a:solidFill>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0D0199C5-D8EE-4CFF-8E6B-1B3AC887A281}"/>
              </a:ext>
            </a:extLst>
          </p:cNvPr>
          <p:cNvSpPr/>
          <p:nvPr/>
        </p:nvSpPr>
        <p:spPr>
          <a:xfrm>
            <a:off x="3609628" y="4709309"/>
            <a:ext cx="124240" cy="124240"/>
          </a:xfrm>
          <a:prstGeom prst="ellipse">
            <a:avLst/>
          </a:prstGeom>
          <a:solidFill>
            <a:srgbClr val="52C9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Tw Cen MT" panose="020B0602020104020603" pitchFamily="34" charset="0"/>
            </a:endParaRPr>
          </a:p>
        </p:txBody>
      </p:sp>
      <p:sp>
        <p:nvSpPr>
          <p:cNvPr id="76" name="TextBox 75">
            <a:extLst>
              <a:ext uri="{FF2B5EF4-FFF2-40B4-BE49-F238E27FC236}">
                <a16:creationId xmlns:a16="http://schemas.microsoft.com/office/drawing/2014/main" id="{728FB003-653E-4BE8-9394-60DD0B24762F}"/>
              </a:ext>
            </a:extLst>
          </p:cNvPr>
          <p:cNvSpPr txBox="1"/>
          <p:nvPr/>
        </p:nvSpPr>
        <p:spPr>
          <a:xfrm>
            <a:off x="2530681" y="2485487"/>
            <a:ext cx="2109135" cy="461665"/>
          </a:xfrm>
          <a:prstGeom prst="rect">
            <a:avLst/>
          </a:prstGeom>
          <a:noFill/>
        </p:spPr>
        <p:txBody>
          <a:bodyPr wrap="square" rtlCol="0">
            <a:spAutoFit/>
          </a:bodyPr>
          <a:lstStyle/>
          <a:p>
            <a:pPr algn="ctr"/>
            <a:r>
              <a:rPr lang="en-US" sz="2400" b="1" dirty="0" smtClean="0">
                <a:solidFill>
                  <a:srgbClr val="52C9BD"/>
                </a:solidFill>
                <a:latin typeface="Tw Cen MT" panose="020B0602020104020603" pitchFamily="34" charset="0"/>
              </a:rPr>
              <a:t>DATASET</a:t>
            </a:r>
            <a:endParaRPr lang="en-US" sz="2400" b="1" dirty="0">
              <a:solidFill>
                <a:srgbClr val="52C9BD"/>
              </a:solidFill>
              <a:latin typeface="Tw Cen MT" panose="020B0602020104020603" pitchFamily="34" charset="0"/>
            </a:endParaRPr>
          </a:p>
        </p:txBody>
      </p:sp>
      <p:sp>
        <p:nvSpPr>
          <p:cNvPr id="77" name="TextBox 76">
            <a:extLst>
              <a:ext uri="{FF2B5EF4-FFF2-40B4-BE49-F238E27FC236}">
                <a16:creationId xmlns:a16="http://schemas.microsoft.com/office/drawing/2014/main" id="{BD4E3399-CD2D-4F8B-89F5-31A547980E23}"/>
              </a:ext>
            </a:extLst>
          </p:cNvPr>
          <p:cNvSpPr txBox="1"/>
          <p:nvPr/>
        </p:nvSpPr>
        <p:spPr>
          <a:xfrm>
            <a:off x="2308496" y="4886555"/>
            <a:ext cx="2722534" cy="1169551"/>
          </a:xfrm>
          <a:prstGeom prst="rect">
            <a:avLst/>
          </a:prstGeom>
          <a:noFill/>
        </p:spPr>
        <p:txBody>
          <a:bodyPr wrap="square" rtlCol="0">
            <a:spAutoFit/>
          </a:bodyPr>
          <a:lstStyle/>
          <a:p>
            <a:pPr algn="ctr" defTabSz="635634">
              <a:defRPr sz="4235"/>
            </a:pPr>
            <a:r>
              <a:rPr lang="en-US" sz="1400" dirty="0">
                <a:latin typeface="Tw Cen MT" panose="020B0602020104020603" pitchFamily="34" charset="0"/>
              </a:rPr>
              <a:t>EEG data of ADHD and non-ADHD patients recorded during a brain controlled game. There are 5 features of the data- </a:t>
            </a:r>
            <a:r>
              <a:rPr lang="en-US" sz="1400" b="1" dirty="0" smtClean="0">
                <a:latin typeface="Tw Cen MT" panose="020B0602020104020603" pitchFamily="34" charset="0"/>
              </a:rPr>
              <a:t>Theta, Alpha, Gamma, </a:t>
            </a:r>
            <a:r>
              <a:rPr lang="en-US" sz="1400" b="1" dirty="0" err="1" smtClean="0">
                <a:latin typeface="Tw Cen MT" panose="020B0602020104020603" pitchFamily="34" charset="0"/>
              </a:rPr>
              <a:t>Low_Beta</a:t>
            </a:r>
            <a:r>
              <a:rPr lang="en-US" sz="1400" b="1" dirty="0" smtClean="0">
                <a:latin typeface="Tw Cen MT" panose="020B0602020104020603" pitchFamily="34" charset="0"/>
              </a:rPr>
              <a:t> &amp; </a:t>
            </a:r>
            <a:r>
              <a:rPr lang="en-US" sz="1400" b="1" dirty="0" err="1" smtClean="0">
                <a:latin typeface="Tw Cen MT" panose="020B0602020104020603" pitchFamily="34" charset="0"/>
              </a:rPr>
              <a:t>High_Beta</a:t>
            </a:r>
            <a:endParaRPr lang="en-US" sz="1400" b="1" dirty="0">
              <a:latin typeface="Tw Cen MT" panose="020B0602020104020603" pitchFamily="34" charset="0"/>
            </a:endParaRPr>
          </a:p>
        </p:txBody>
      </p:sp>
      <p:sp>
        <p:nvSpPr>
          <p:cNvPr id="78" name="Arc 77">
            <a:extLst>
              <a:ext uri="{FF2B5EF4-FFF2-40B4-BE49-F238E27FC236}">
                <a16:creationId xmlns:a16="http://schemas.microsoft.com/office/drawing/2014/main" id="{E4DB56B1-68A1-4091-9877-DD73C1580428}"/>
              </a:ext>
            </a:extLst>
          </p:cNvPr>
          <p:cNvSpPr/>
          <p:nvPr/>
        </p:nvSpPr>
        <p:spPr>
          <a:xfrm rot="5400000">
            <a:off x="5450645" y="289428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latin typeface="Tw Cen MT" panose="020B0602020104020603" pitchFamily="34" charset="0"/>
            </a:endParaRPr>
          </a:p>
        </p:txBody>
      </p:sp>
      <p:sp>
        <p:nvSpPr>
          <p:cNvPr id="79" name="Oval 78">
            <a:extLst>
              <a:ext uri="{FF2B5EF4-FFF2-40B4-BE49-F238E27FC236}">
                <a16:creationId xmlns:a16="http://schemas.microsoft.com/office/drawing/2014/main" id="{C31A2C73-1F84-4424-864A-47BCAAC015EC}"/>
              </a:ext>
            </a:extLst>
          </p:cNvPr>
          <p:cNvSpPr/>
          <p:nvPr/>
        </p:nvSpPr>
        <p:spPr>
          <a:xfrm>
            <a:off x="5814976" y="3258619"/>
            <a:ext cx="190500" cy="190500"/>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Tw Cen MT" panose="020B0602020104020603" pitchFamily="34" charset="0"/>
            </a:endParaRPr>
          </a:p>
        </p:txBody>
      </p:sp>
      <p:sp>
        <p:nvSpPr>
          <p:cNvPr id="80" name="Circle: Hollow 53">
            <a:extLst>
              <a:ext uri="{FF2B5EF4-FFF2-40B4-BE49-F238E27FC236}">
                <a16:creationId xmlns:a16="http://schemas.microsoft.com/office/drawing/2014/main" id="{5493DCD4-20BA-476D-82F1-EE803174BF4D}"/>
              </a:ext>
            </a:extLst>
          </p:cNvPr>
          <p:cNvSpPr/>
          <p:nvPr/>
        </p:nvSpPr>
        <p:spPr>
          <a:xfrm>
            <a:off x="5695913" y="3139556"/>
            <a:ext cx="428626" cy="428626"/>
          </a:xfrm>
          <a:prstGeom prst="donut">
            <a:avLst>
              <a:gd name="adj" fmla="val 5281"/>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latin typeface="Tw Cen MT" panose="020B0602020104020603" pitchFamily="34" charset="0"/>
            </a:endParaRPr>
          </a:p>
        </p:txBody>
      </p:sp>
      <p:sp>
        <p:nvSpPr>
          <p:cNvPr id="81" name="Circle: Hollow 55">
            <a:extLst>
              <a:ext uri="{FF2B5EF4-FFF2-40B4-BE49-F238E27FC236}">
                <a16:creationId xmlns:a16="http://schemas.microsoft.com/office/drawing/2014/main" id="{658774A2-D90F-4D02-BC76-29E43C1DF903}"/>
              </a:ext>
            </a:extLst>
          </p:cNvPr>
          <p:cNvSpPr/>
          <p:nvPr/>
        </p:nvSpPr>
        <p:spPr>
          <a:xfrm>
            <a:off x="5563041" y="300668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latin typeface="Tw Cen MT" panose="020B0602020104020603" pitchFamily="34" charset="0"/>
            </a:endParaRPr>
          </a:p>
        </p:txBody>
      </p:sp>
      <p:cxnSp>
        <p:nvCxnSpPr>
          <p:cNvPr id="82" name="Straight Connector 81">
            <a:extLst>
              <a:ext uri="{FF2B5EF4-FFF2-40B4-BE49-F238E27FC236}">
                <a16:creationId xmlns:a16="http://schemas.microsoft.com/office/drawing/2014/main" id="{E7309A7E-040E-4F5D-B933-3AB5220F5A95}"/>
              </a:ext>
            </a:extLst>
          </p:cNvPr>
          <p:cNvCxnSpPr>
            <a:cxnSpLocks/>
          </p:cNvCxnSpPr>
          <p:nvPr/>
        </p:nvCxnSpPr>
        <p:spPr>
          <a:xfrm flipV="1">
            <a:off x="5910227" y="1973297"/>
            <a:ext cx="0" cy="1033387"/>
          </a:xfrm>
          <a:prstGeom prst="line">
            <a:avLst/>
          </a:prstGeom>
          <a:ln w="19050">
            <a:solidFill>
              <a:srgbClr val="52CBBE"/>
            </a:solidFill>
          </a:ln>
        </p:spPr>
        <p:style>
          <a:lnRef idx="1">
            <a:schemeClr val="accent1"/>
          </a:lnRef>
          <a:fillRef idx="0">
            <a:schemeClr val="accent1"/>
          </a:fillRef>
          <a:effectRef idx="0">
            <a:schemeClr val="accent1"/>
          </a:effectRef>
          <a:fontRef idx="minor">
            <a:schemeClr val="tx1"/>
          </a:fontRef>
        </p:style>
      </p:cxnSp>
      <p:sp>
        <p:nvSpPr>
          <p:cNvPr id="83" name="Oval 82">
            <a:extLst>
              <a:ext uri="{FF2B5EF4-FFF2-40B4-BE49-F238E27FC236}">
                <a16:creationId xmlns:a16="http://schemas.microsoft.com/office/drawing/2014/main" id="{3172B3A8-1C09-4FDE-AC67-99CAD10035A1}"/>
              </a:ext>
            </a:extLst>
          </p:cNvPr>
          <p:cNvSpPr/>
          <p:nvPr/>
        </p:nvSpPr>
        <p:spPr>
          <a:xfrm>
            <a:off x="5848106" y="1926941"/>
            <a:ext cx="124240" cy="124240"/>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Tw Cen MT" panose="020B0602020104020603" pitchFamily="34" charset="0"/>
            </a:endParaRPr>
          </a:p>
        </p:txBody>
      </p:sp>
      <p:sp>
        <p:nvSpPr>
          <p:cNvPr id="84" name="TextBox 83">
            <a:extLst>
              <a:ext uri="{FF2B5EF4-FFF2-40B4-BE49-F238E27FC236}">
                <a16:creationId xmlns:a16="http://schemas.microsoft.com/office/drawing/2014/main" id="{E5CB7587-3408-4F70-8A5D-D0806A513B87}"/>
              </a:ext>
            </a:extLst>
          </p:cNvPr>
          <p:cNvSpPr txBox="1"/>
          <p:nvPr/>
        </p:nvSpPr>
        <p:spPr>
          <a:xfrm>
            <a:off x="4672966" y="3725670"/>
            <a:ext cx="2489477" cy="830997"/>
          </a:xfrm>
          <a:prstGeom prst="rect">
            <a:avLst/>
          </a:prstGeom>
          <a:noFill/>
        </p:spPr>
        <p:txBody>
          <a:bodyPr wrap="square" rtlCol="0">
            <a:spAutoFit/>
          </a:bodyPr>
          <a:lstStyle/>
          <a:p>
            <a:pPr algn="ctr"/>
            <a:r>
              <a:rPr lang="en-US" sz="2400" b="1" dirty="0" smtClean="0">
                <a:solidFill>
                  <a:srgbClr val="52CBBE"/>
                </a:solidFill>
                <a:latin typeface="Tw Cen MT" panose="020B0602020104020603" pitchFamily="34" charset="0"/>
              </a:rPr>
              <a:t>DATA</a:t>
            </a:r>
          </a:p>
          <a:p>
            <a:pPr algn="ctr"/>
            <a:r>
              <a:rPr lang="en-US" sz="2400" b="1" dirty="0" smtClean="0">
                <a:solidFill>
                  <a:srgbClr val="52CBBE"/>
                </a:solidFill>
                <a:latin typeface="Tw Cen MT" panose="020B0602020104020603" pitchFamily="34" charset="0"/>
              </a:rPr>
              <a:t>PREPROCESSING</a:t>
            </a:r>
            <a:endParaRPr lang="en-US" sz="2400" b="1" dirty="0">
              <a:solidFill>
                <a:srgbClr val="52CBBE"/>
              </a:solidFill>
              <a:latin typeface="Tw Cen MT" panose="020B0602020104020603" pitchFamily="34" charset="0"/>
            </a:endParaRPr>
          </a:p>
        </p:txBody>
      </p:sp>
      <p:sp>
        <p:nvSpPr>
          <p:cNvPr id="85" name="TextBox 84">
            <a:extLst>
              <a:ext uri="{FF2B5EF4-FFF2-40B4-BE49-F238E27FC236}">
                <a16:creationId xmlns:a16="http://schemas.microsoft.com/office/drawing/2014/main" id="{D2778142-0AA8-41BA-9405-8237E1935E7F}"/>
              </a:ext>
            </a:extLst>
          </p:cNvPr>
          <p:cNvSpPr txBox="1"/>
          <p:nvPr/>
        </p:nvSpPr>
        <p:spPr>
          <a:xfrm>
            <a:off x="4672966" y="703312"/>
            <a:ext cx="2314106" cy="1169551"/>
          </a:xfrm>
          <a:prstGeom prst="rect">
            <a:avLst/>
          </a:prstGeom>
          <a:noFill/>
        </p:spPr>
        <p:txBody>
          <a:bodyPr wrap="square" rtlCol="0">
            <a:spAutoFit/>
          </a:bodyPr>
          <a:lstStyle/>
          <a:p>
            <a:pPr algn="ctr"/>
            <a:r>
              <a:rPr lang="en-US" sz="1400" dirty="0" smtClean="0">
                <a:latin typeface="Tw Cen MT" panose="020B0602020104020603" pitchFamily="34" charset="0"/>
              </a:rPr>
              <a:t>Included the target column and put values in it as a binary classification. Only the </a:t>
            </a:r>
            <a:r>
              <a:rPr lang="en-US" sz="1400" b="1" dirty="0" smtClean="0">
                <a:latin typeface="Tw Cen MT" panose="020B0602020104020603" pitchFamily="34" charset="0"/>
              </a:rPr>
              <a:t>tuples with null values were removed </a:t>
            </a:r>
            <a:r>
              <a:rPr lang="en-US" sz="1400" dirty="0" smtClean="0">
                <a:latin typeface="Tw Cen MT" panose="020B0602020104020603" pitchFamily="34" charset="0"/>
              </a:rPr>
              <a:t>to avoid errors. </a:t>
            </a:r>
            <a:endParaRPr lang="en-US" sz="1200" dirty="0">
              <a:latin typeface="Tw Cen MT" panose="020B0602020104020603" pitchFamily="34" charset="0"/>
            </a:endParaRPr>
          </a:p>
        </p:txBody>
      </p:sp>
      <p:sp>
        <p:nvSpPr>
          <p:cNvPr id="86" name="Arc 85">
            <a:extLst>
              <a:ext uri="{FF2B5EF4-FFF2-40B4-BE49-F238E27FC236}">
                <a16:creationId xmlns:a16="http://schemas.microsoft.com/office/drawing/2014/main" id="{A29CE290-7729-4E8C-9738-2BE3912C5D40}"/>
              </a:ext>
            </a:extLst>
          </p:cNvPr>
          <p:cNvSpPr/>
          <p:nvPr/>
        </p:nvSpPr>
        <p:spPr>
          <a:xfrm rot="5400000" flipV="1">
            <a:off x="7704078" y="2894288"/>
            <a:ext cx="919162" cy="919162"/>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latin typeface="Tw Cen MT" panose="020B0602020104020603" pitchFamily="34" charset="0"/>
            </a:endParaRPr>
          </a:p>
        </p:txBody>
      </p:sp>
      <p:sp>
        <p:nvSpPr>
          <p:cNvPr id="87" name="Oval 86">
            <a:extLst>
              <a:ext uri="{FF2B5EF4-FFF2-40B4-BE49-F238E27FC236}">
                <a16:creationId xmlns:a16="http://schemas.microsoft.com/office/drawing/2014/main" id="{47F86694-DB30-4196-BE70-3B5E3278021A}"/>
              </a:ext>
            </a:extLst>
          </p:cNvPr>
          <p:cNvSpPr/>
          <p:nvPr/>
        </p:nvSpPr>
        <p:spPr>
          <a:xfrm>
            <a:off x="8068409" y="3258619"/>
            <a:ext cx="190500" cy="190500"/>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Tw Cen MT" panose="020B0602020104020603" pitchFamily="34" charset="0"/>
            </a:endParaRPr>
          </a:p>
        </p:txBody>
      </p:sp>
      <p:sp>
        <p:nvSpPr>
          <p:cNvPr id="88" name="Circle: Hollow 74">
            <a:extLst>
              <a:ext uri="{FF2B5EF4-FFF2-40B4-BE49-F238E27FC236}">
                <a16:creationId xmlns:a16="http://schemas.microsoft.com/office/drawing/2014/main" id="{6115DB5C-D181-48FC-85B7-6C0DCB4951B6}"/>
              </a:ext>
            </a:extLst>
          </p:cNvPr>
          <p:cNvSpPr/>
          <p:nvPr/>
        </p:nvSpPr>
        <p:spPr>
          <a:xfrm>
            <a:off x="7949346" y="3139556"/>
            <a:ext cx="428626" cy="428626"/>
          </a:xfrm>
          <a:prstGeom prst="donut">
            <a:avLst>
              <a:gd name="adj" fmla="val 5281"/>
            </a:avLst>
          </a:prstGeom>
          <a:solidFill>
            <a:srgbClr val="FF5969"/>
          </a:solidFill>
          <a:ln>
            <a:solidFill>
              <a:srgbClr val="52CB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latin typeface="Tw Cen MT" panose="020B0602020104020603" pitchFamily="34" charset="0"/>
            </a:endParaRPr>
          </a:p>
        </p:txBody>
      </p:sp>
      <p:sp>
        <p:nvSpPr>
          <p:cNvPr id="89" name="Circle: Hollow 75">
            <a:extLst>
              <a:ext uri="{FF2B5EF4-FFF2-40B4-BE49-F238E27FC236}">
                <a16:creationId xmlns:a16="http://schemas.microsoft.com/office/drawing/2014/main" id="{08365D7B-6052-4B01-8C77-1C055E38348B}"/>
              </a:ext>
            </a:extLst>
          </p:cNvPr>
          <p:cNvSpPr/>
          <p:nvPr/>
        </p:nvSpPr>
        <p:spPr>
          <a:xfrm>
            <a:off x="7816474" y="300668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latin typeface="Tw Cen MT" panose="020B0602020104020603" pitchFamily="34" charset="0"/>
            </a:endParaRPr>
          </a:p>
        </p:txBody>
      </p:sp>
      <p:cxnSp>
        <p:nvCxnSpPr>
          <p:cNvPr id="90" name="Straight Connector 89">
            <a:extLst>
              <a:ext uri="{FF2B5EF4-FFF2-40B4-BE49-F238E27FC236}">
                <a16:creationId xmlns:a16="http://schemas.microsoft.com/office/drawing/2014/main" id="{2AA97434-70B9-45E8-BC84-F8CB00AAAF4D}"/>
              </a:ext>
            </a:extLst>
          </p:cNvPr>
          <p:cNvCxnSpPr>
            <a:cxnSpLocks/>
          </p:cNvCxnSpPr>
          <p:nvPr/>
        </p:nvCxnSpPr>
        <p:spPr>
          <a:xfrm>
            <a:off x="8163660" y="992128"/>
            <a:ext cx="0" cy="2011704"/>
          </a:xfrm>
          <a:prstGeom prst="line">
            <a:avLst/>
          </a:prstGeom>
          <a:ln w="19050">
            <a:solidFill>
              <a:srgbClr val="52CBBE"/>
            </a:solidFill>
          </a:ln>
        </p:spPr>
        <p:style>
          <a:lnRef idx="1">
            <a:schemeClr val="accent1"/>
          </a:lnRef>
          <a:fillRef idx="0">
            <a:schemeClr val="accent1"/>
          </a:fillRef>
          <a:effectRef idx="0">
            <a:schemeClr val="accent1"/>
          </a:effectRef>
          <a:fontRef idx="minor">
            <a:schemeClr val="tx1"/>
          </a:fontRef>
        </p:style>
      </p:cxnSp>
      <p:sp>
        <p:nvSpPr>
          <p:cNvPr id="91" name="Oval 90">
            <a:extLst>
              <a:ext uri="{FF2B5EF4-FFF2-40B4-BE49-F238E27FC236}">
                <a16:creationId xmlns:a16="http://schemas.microsoft.com/office/drawing/2014/main" id="{0902CC0C-A0B8-4FF2-8A15-DCEBEE23B351}"/>
              </a:ext>
            </a:extLst>
          </p:cNvPr>
          <p:cNvSpPr/>
          <p:nvPr/>
        </p:nvSpPr>
        <p:spPr>
          <a:xfrm>
            <a:off x="9160989" y="926005"/>
            <a:ext cx="124240" cy="124240"/>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Tw Cen MT" panose="020B0602020104020603" pitchFamily="34" charset="0"/>
            </a:endParaRPr>
          </a:p>
        </p:txBody>
      </p:sp>
      <p:sp>
        <p:nvSpPr>
          <p:cNvPr id="102" name="TextBox 101">
            <a:extLst>
              <a:ext uri="{FF2B5EF4-FFF2-40B4-BE49-F238E27FC236}">
                <a16:creationId xmlns:a16="http://schemas.microsoft.com/office/drawing/2014/main" id="{C6D63CF6-0F0C-4043-AF50-907858BD63FF}"/>
              </a:ext>
            </a:extLst>
          </p:cNvPr>
          <p:cNvSpPr txBox="1"/>
          <p:nvPr/>
        </p:nvSpPr>
        <p:spPr>
          <a:xfrm>
            <a:off x="9284789" y="762843"/>
            <a:ext cx="2361143" cy="461665"/>
          </a:xfrm>
          <a:prstGeom prst="rect">
            <a:avLst/>
          </a:prstGeom>
          <a:noFill/>
        </p:spPr>
        <p:txBody>
          <a:bodyPr wrap="square" rtlCol="0">
            <a:spAutoFit/>
          </a:bodyPr>
          <a:lstStyle/>
          <a:p>
            <a:pPr algn="ctr"/>
            <a:r>
              <a:rPr lang="en-US" sz="2400" b="1" dirty="0" smtClean="0">
                <a:solidFill>
                  <a:srgbClr val="52CBBE"/>
                </a:solidFill>
                <a:latin typeface="Tw Cen MT" panose="020B0602020104020603" pitchFamily="34" charset="0"/>
              </a:rPr>
              <a:t>CLASSIFICATION</a:t>
            </a:r>
            <a:endParaRPr lang="en-US" sz="2400" b="1" dirty="0">
              <a:solidFill>
                <a:srgbClr val="52CBBE"/>
              </a:solidFill>
              <a:latin typeface="Tw Cen MT" panose="020B0602020104020603" pitchFamily="34" charset="0"/>
            </a:endParaRPr>
          </a:p>
        </p:txBody>
      </p:sp>
      <p:sp>
        <p:nvSpPr>
          <p:cNvPr id="107" name="TextBox 106">
            <a:extLst>
              <a:ext uri="{FF2B5EF4-FFF2-40B4-BE49-F238E27FC236}">
                <a16:creationId xmlns:a16="http://schemas.microsoft.com/office/drawing/2014/main" id="{4D090A3B-2A97-456A-ABCC-50C0CBA44D38}"/>
              </a:ext>
            </a:extLst>
          </p:cNvPr>
          <p:cNvSpPr txBox="1"/>
          <p:nvPr/>
        </p:nvSpPr>
        <p:spPr>
          <a:xfrm>
            <a:off x="9321711" y="1138090"/>
            <a:ext cx="2790938" cy="1169551"/>
          </a:xfrm>
          <a:prstGeom prst="rect">
            <a:avLst/>
          </a:prstGeom>
          <a:noFill/>
        </p:spPr>
        <p:txBody>
          <a:bodyPr wrap="square" rtlCol="0">
            <a:spAutoFit/>
          </a:bodyPr>
          <a:lstStyle/>
          <a:p>
            <a:pPr defTabSz="759459">
              <a:defRPr sz="5060"/>
            </a:pPr>
            <a:r>
              <a:rPr lang="en-IN" sz="1400" dirty="0" smtClean="0">
                <a:latin typeface="Tw Cen MT" panose="020B0602020104020603" pitchFamily="34" charset="0"/>
              </a:rPr>
              <a:t>We used 3 different</a:t>
            </a:r>
            <a:br>
              <a:rPr lang="en-IN" sz="1400" dirty="0" smtClean="0">
                <a:latin typeface="Tw Cen MT" panose="020B0602020104020603" pitchFamily="34" charset="0"/>
              </a:rPr>
            </a:br>
            <a:r>
              <a:rPr lang="en-IN" sz="1400" dirty="0" smtClean="0">
                <a:latin typeface="Tw Cen MT" panose="020B0602020104020603" pitchFamily="34" charset="0"/>
              </a:rPr>
              <a:t>classification algorithms :</a:t>
            </a:r>
          </a:p>
          <a:p>
            <a:pPr defTabSz="759459">
              <a:defRPr sz="5060"/>
            </a:pPr>
            <a:r>
              <a:rPr lang="en-IN" sz="1400" b="1" dirty="0" err="1" smtClean="0">
                <a:latin typeface="Tw Cen MT" panose="020B0602020104020603" pitchFamily="34" charset="0"/>
              </a:rPr>
              <a:t>XGBoost</a:t>
            </a:r>
            <a:endParaRPr lang="en-IN" sz="1400" b="1" dirty="0" smtClean="0">
              <a:latin typeface="Tw Cen MT" panose="020B0602020104020603" pitchFamily="34" charset="0"/>
            </a:endParaRPr>
          </a:p>
          <a:p>
            <a:pPr defTabSz="759459">
              <a:defRPr sz="5060"/>
            </a:pPr>
            <a:r>
              <a:rPr lang="en-IN" sz="1400" b="1" dirty="0" smtClean="0">
                <a:latin typeface="Tw Cen MT" panose="020B0602020104020603" pitchFamily="34" charset="0"/>
              </a:rPr>
              <a:t>KNN</a:t>
            </a:r>
          </a:p>
          <a:p>
            <a:pPr defTabSz="759459">
              <a:defRPr sz="5060"/>
            </a:pPr>
            <a:r>
              <a:rPr lang="en-IN" sz="1400" b="1" dirty="0" smtClean="0">
                <a:latin typeface="Tw Cen MT" panose="020B0602020104020603" pitchFamily="34" charset="0"/>
              </a:rPr>
              <a:t>Random </a:t>
            </a:r>
            <a:r>
              <a:rPr lang="en-IN" sz="1400" b="1" dirty="0">
                <a:latin typeface="Tw Cen MT" panose="020B0602020104020603" pitchFamily="34" charset="0"/>
              </a:rPr>
              <a:t>Forest</a:t>
            </a:r>
            <a:endParaRPr lang="en-US" sz="1400" b="1" dirty="0">
              <a:latin typeface="Tw Cen MT" panose="020B0602020104020603" pitchFamily="34" charset="0"/>
            </a:endParaRPr>
          </a:p>
        </p:txBody>
      </p:sp>
      <p:cxnSp>
        <p:nvCxnSpPr>
          <p:cNvPr id="112" name="Straight Connector 111">
            <a:extLst>
              <a:ext uri="{FF2B5EF4-FFF2-40B4-BE49-F238E27FC236}">
                <a16:creationId xmlns:a16="http://schemas.microsoft.com/office/drawing/2014/main" id="{CCFC9523-E38A-461B-AEF9-C2B5C440775D}"/>
              </a:ext>
            </a:extLst>
          </p:cNvPr>
          <p:cNvCxnSpPr>
            <a:cxnSpLocks/>
            <a:endCxn id="114" idx="2"/>
          </p:cNvCxnSpPr>
          <p:nvPr/>
        </p:nvCxnSpPr>
        <p:spPr>
          <a:xfrm>
            <a:off x="8237039" y="3353869"/>
            <a:ext cx="2095500"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4" name="Oval 113">
            <a:extLst>
              <a:ext uri="{FF2B5EF4-FFF2-40B4-BE49-F238E27FC236}">
                <a16:creationId xmlns:a16="http://schemas.microsoft.com/office/drawing/2014/main" id="{C31A2C73-1F84-4424-864A-47BCAAC015EC}"/>
              </a:ext>
            </a:extLst>
          </p:cNvPr>
          <p:cNvSpPr/>
          <p:nvPr/>
        </p:nvSpPr>
        <p:spPr>
          <a:xfrm>
            <a:off x="10332539" y="3258619"/>
            <a:ext cx="190500" cy="190500"/>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Tw Cen MT" panose="020B0602020104020603" pitchFamily="34" charset="0"/>
            </a:endParaRPr>
          </a:p>
        </p:txBody>
      </p:sp>
      <p:sp>
        <p:nvSpPr>
          <p:cNvPr id="135" name="Circle: Hollow 53">
            <a:extLst>
              <a:ext uri="{FF2B5EF4-FFF2-40B4-BE49-F238E27FC236}">
                <a16:creationId xmlns:a16="http://schemas.microsoft.com/office/drawing/2014/main" id="{5493DCD4-20BA-476D-82F1-EE803174BF4D}"/>
              </a:ext>
            </a:extLst>
          </p:cNvPr>
          <p:cNvSpPr/>
          <p:nvPr/>
        </p:nvSpPr>
        <p:spPr>
          <a:xfrm>
            <a:off x="10213476" y="3139556"/>
            <a:ext cx="428626" cy="428626"/>
          </a:xfrm>
          <a:prstGeom prst="donut">
            <a:avLst>
              <a:gd name="adj" fmla="val 5281"/>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latin typeface="Tw Cen MT" panose="020B0602020104020603" pitchFamily="34" charset="0"/>
            </a:endParaRPr>
          </a:p>
        </p:txBody>
      </p:sp>
      <p:sp>
        <p:nvSpPr>
          <p:cNvPr id="136" name="Circle: Hollow 55">
            <a:extLst>
              <a:ext uri="{FF2B5EF4-FFF2-40B4-BE49-F238E27FC236}">
                <a16:creationId xmlns:a16="http://schemas.microsoft.com/office/drawing/2014/main" id="{658774A2-D90F-4D02-BC76-29E43C1DF903}"/>
              </a:ext>
            </a:extLst>
          </p:cNvPr>
          <p:cNvSpPr/>
          <p:nvPr/>
        </p:nvSpPr>
        <p:spPr>
          <a:xfrm>
            <a:off x="10080604" y="3006684"/>
            <a:ext cx="694370" cy="694370"/>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latin typeface="Tw Cen MT" panose="020B0602020104020603" pitchFamily="34" charset="0"/>
            </a:endParaRPr>
          </a:p>
        </p:txBody>
      </p:sp>
      <p:sp>
        <p:nvSpPr>
          <p:cNvPr id="139" name="TextBox 138">
            <a:extLst>
              <a:ext uri="{FF2B5EF4-FFF2-40B4-BE49-F238E27FC236}">
                <a16:creationId xmlns:a16="http://schemas.microsoft.com/office/drawing/2014/main" id="{E5CB7587-3408-4F70-8A5D-D0806A513B87}"/>
              </a:ext>
            </a:extLst>
          </p:cNvPr>
          <p:cNvSpPr txBox="1"/>
          <p:nvPr/>
        </p:nvSpPr>
        <p:spPr>
          <a:xfrm>
            <a:off x="9183050" y="3708372"/>
            <a:ext cx="2489477" cy="830997"/>
          </a:xfrm>
          <a:prstGeom prst="rect">
            <a:avLst/>
          </a:prstGeom>
          <a:noFill/>
        </p:spPr>
        <p:txBody>
          <a:bodyPr wrap="square" rtlCol="0">
            <a:spAutoFit/>
          </a:bodyPr>
          <a:lstStyle/>
          <a:p>
            <a:pPr algn="ctr"/>
            <a:r>
              <a:rPr lang="en-US" sz="2400" b="1" dirty="0" smtClean="0">
                <a:solidFill>
                  <a:srgbClr val="52CBBE"/>
                </a:solidFill>
                <a:latin typeface="Tw Cen MT" panose="020B0602020104020603" pitchFamily="34" charset="0"/>
              </a:rPr>
              <a:t>PERFORMANCE</a:t>
            </a:r>
          </a:p>
          <a:p>
            <a:pPr algn="ctr"/>
            <a:r>
              <a:rPr lang="en-US" sz="2400" b="1" dirty="0" smtClean="0">
                <a:solidFill>
                  <a:srgbClr val="52CBBE"/>
                </a:solidFill>
                <a:latin typeface="Tw Cen MT" panose="020B0602020104020603" pitchFamily="34" charset="0"/>
              </a:rPr>
              <a:t>ANALYSIS</a:t>
            </a:r>
            <a:endParaRPr lang="en-US" sz="2400" b="1" dirty="0">
              <a:solidFill>
                <a:srgbClr val="52CBBE"/>
              </a:solidFill>
              <a:latin typeface="Tw Cen MT" panose="020B0602020104020603" pitchFamily="34" charset="0"/>
            </a:endParaRPr>
          </a:p>
        </p:txBody>
      </p:sp>
      <p:graphicFrame>
        <p:nvGraphicFramePr>
          <p:cNvPr id="93" name="Table"/>
          <p:cNvGraphicFramePr/>
          <p:nvPr>
            <p:extLst>
              <p:ext uri="{D42A27DB-BD31-4B8C-83A1-F6EECF244321}">
                <p14:modId xmlns:p14="http://schemas.microsoft.com/office/powerpoint/2010/main" val="81089028"/>
              </p:ext>
            </p:extLst>
          </p:nvPr>
        </p:nvGraphicFramePr>
        <p:xfrm>
          <a:off x="18875924" y="5730770"/>
          <a:ext cx="5875938" cy="2655612"/>
        </p:xfrm>
        <a:graphic>
          <a:graphicData uri="http://schemas.openxmlformats.org/drawingml/2006/table">
            <a:tbl>
              <a:tblPr firstRow="1"/>
              <a:tblGrid>
                <a:gridCol w="2937969">
                  <a:extLst>
                    <a:ext uri="{9D8B030D-6E8A-4147-A177-3AD203B41FA5}">
                      <a16:colId xmlns:a16="http://schemas.microsoft.com/office/drawing/2014/main" val="20000"/>
                    </a:ext>
                  </a:extLst>
                </a:gridCol>
                <a:gridCol w="2937969">
                  <a:extLst>
                    <a:ext uri="{9D8B030D-6E8A-4147-A177-3AD203B41FA5}">
                      <a16:colId xmlns:a16="http://schemas.microsoft.com/office/drawing/2014/main" val="20001"/>
                    </a:ext>
                  </a:extLst>
                </a:gridCol>
              </a:tblGrid>
              <a:tr h="516583">
                <a:tc>
                  <a:txBody>
                    <a:bodyPr/>
                    <a:lstStyle/>
                    <a:p>
                      <a:pPr defTabSz="457200">
                        <a:defRPr b="0"/>
                      </a:pPr>
                      <a:r>
                        <a:rPr sz="1466" b="1">
                          <a:solidFill>
                            <a:srgbClr val="333333"/>
                          </a:solidFill>
                          <a:latin typeface="Arial"/>
                          <a:ea typeface="Arial"/>
                          <a:cs typeface="Arial"/>
                          <a:sym typeface="Arial"/>
                        </a:rPr>
                        <a:t>Classifier Name</a:t>
                      </a:r>
                    </a:p>
                  </a:txBody>
                  <a:tcPr marL="84666" marR="84666" marT="84666" marB="84666" horzOverflow="overflow"/>
                </a:tc>
                <a:tc>
                  <a:txBody>
                    <a:bodyPr/>
                    <a:lstStyle/>
                    <a:p>
                      <a:pPr defTabSz="457200">
                        <a:defRPr b="0"/>
                      </a:pPr>
                      <a:r>
                        <a:rPr sz="1466" b="1" dirty="0">
                          <a:solidFill>
                            <a:srgbClr val="333333"/>
                          </a:solidFill>
                          <a:latin typeface="Arial"/>
                          <a:ea typeface="Arial"/>
                          <a:cs typeface="Arial"/>
                          <a:sym typeface="Arial"/>
                        </a:rPr>
                        <a:t>Accuracy Score(%)</a:t>
                      </a:r>
                    </a:p>
                  </a:txBody>
                  <a:tcPr marL="84666" marR="84666" marT="84666" marB="84666" horzOverflow="overflow"/>
                </a:tc>
                <a:extLst>
                  <a:ext uri="{0D108BD9-81ED-4DB2-BD59-A6C34878D82A}">
                    <a16:rowId xmlns:a16="http://schemas.microsoft.com/office/drawing/2014/main" val="10000"/>
                  </a:ext>
                </a:extLst>
              </a:tr>
              <a:tr h="516583">
                <a:tc>
                  <a:txBody>
                    <a:bodyPr/>
                    <a:lstStyle/>
                    <a:p>
                      <a:pPr defTabSz="457200"/>
                      <a:r>
                        <a:rPr sz="1466">
                          <a:solidFill>
                            <a:srgbClr val="333333"/>
                          </a:solidFill>
                          <a:latin typeface="Arial"/>
                          <a:ea typeface="Arial"/>
                          <a:cs typeface="Arial"/>
                          <a:sym typeface="Arial"/>
                        </a:rPr>
                        <a:t>XGBoost</a:t>
                      </a:r>
                    </a:p>
                  </a:txBody>
                  <a:tcPr marL="84666" marR="84666" marT="84666" marB="84666" horzOverflow="overflow"/>
                </a:tc>
                <a:tc>
                  <a:txBody>
                    <a:bodyPr/>
                    <a:lstStyle/>
                    <a:p>
                      <a:pPr defTabSz="457200"/>
                      <a:r>
                        <a:rPr sz="1466">
                          <a:solidFill>
                            <a:srgbClr val="333333"/>
                          </a:solidFill>
                          <a:latin typeface="Arial"/>
                          <a:ea typeface="Arial"/>
                          <a:cs typeface="Arial"/>
                          <a:sym typeface="Arial"/>
                        </a:rPr>
                        <a:t>75.55</a:t>
                      </a:r>
                    </a:p>
                  </a:txBody>
                  <a:tcPr marL="84666" marR="84666" marT="84666" marB="84666" horzOverflow="overflow"/>
                </a:tc>
                <a:extLst>
                  <a:ext uri="{0D108BD9-81ED-4DB2-BD59-A6C34878D82A}">
                    <a16:rowId xmlns:a16="http://schemas.microsoft.com/office/drawing/2014/main" val="10001"/>
                  </a:ext>
                </a:extLst>
              </a:tr>
              <a:tr h="516583">
                <a:tc>
                  <a:txBody>
                    <a:bodyPr/>
                    <a:lstStyle/>
                    <a:p>
                      <a:pPr defTabSz="457200"/>
                      <a:r>
                        <a:rPr sz="1466">
                          <a:solidFill>
                            <a:srgbClr val="333333"/>
                          </a:solidFill>
                          <a:latin typeface="Arial"/>
                          <a:ea typeface="Arial"/>
                          <a:cs typeface="Arial"/>
                          <a:sym typeface="Arial"/>
                        </a:rPr>
                        <a:t>KNN</a:t>
                      </a:r>
                    </a:p>
                  </a:txBody>
                  <a:tcPr marL="84666" marR="84666" marT="84666" marB="84666" horzOverflow="overflow"/>
                </a:tc>
                <a:tc>
                  <a:txBody>
                    <a:bodyPr/>
                    <a:lstStyle/>
                    <a:p>
                      <a:pPr defTabSz="457200"/>
                      <a:r>
                        <a:rPr sz="1466">
                          <a:solidFill>
                            <a:srgbClr val="333333"/>
                          </a:solidFill>
                          <a:latin typeface="Arial"/>
                          <a:ea typeface="Arial"/>
                          <a:cs typeface="Arial"/>
                          <a:sym typeface="Arial"/>
                        </a:rPr>
                        <a:t>84.42</a:t>
                      </a:r>
                    </a:p>
                  </a:txBody>
                  <a:tcPr marL="84666" marR="84666" marT="84666" marB="84666" horzOverflow="overflow"/>
                </a:tc>
                <a:extLst>
                  <a:ext uri="{0D108BD9-81ED-4DB2-BD59-A6C34878D82A}">
                    <a16:rowId xmlns:a16="http://schemas.microsoft.com/office/drawing/2014/main" val="10002"/>
                  </a:ext>
                </a:extLst>
              </a:tr>
              <a:tr h="516583">
                <a:tc>
                  <a:txBody>
                    <a:bodyPr/>
                    <a:lstStyle/>
                    <a:p>
                      <a:pPr defTabSz="457200"/>
                      <a:r>
                        <a:rPr sz="1466">
                          <a:solidFill>
                            <a:srgbClr val="333333"/>
                          </a:solidFill>
                          <a:latin typeface="Arial"/>
                          <a:ea typeface="Arial"/>
                          <a:cs typeface="Arial"/>
                          <a:sym typeface="Arial"/>
                        </a:rPr>
                        <a:t>Random Forest</a:t>
                      </a:r>
                    </a:p>
                  </a:txBody>
                  <a:tcPr marL="84666" marR="84666" marT="84666" marB="84666" horzOverflow="overflow"/>
                </a:tc>
                <a:tc>
                  <a:txBody>
                    <a:bodyPr/>
                    <a:lstStyle/>
                    <a:p>
                      <a:pPr defTabSz="457200"/>
                      <a:r>
                        <a:rPr sz="1466" dirty="0">
                          <a:solidFill>
                            <a:srgbClr val="333333"/>
                          </a:solidFill>
                          <a:latin typeface="Arial"/>
                          <a:ea typeface="Arial"/>
                          <a:cs typeface="Arial"/>
                          <a:sym typeface="Arial"/>
                        </a:rPr>
                        <a:t>97.59</a:t>
                      </a:r>
                    </a:p>
                  </a:txBody>
                  <a:tcPr marL="84666" marR="84666" marT="84666" marB="84666" horzOverflow="overflow"/>
                </a:tc>
                <a:extLst>
                  <a:ext uri="{0D108BD9-81ED-4DB2-BD59-A6C34878D82A}">
                    <a16:rowId xmlns:a16="http://schemas.microsoft.com/office/drawing/2014/main" val="10003"/>
                  </a:ext>
                </a:extLst>
              </a:tr>
              <a:tr h="516583">
                <a:tc>
                  <a:txBody>
                    <a:bodyPr/>
                    <a:lstStyle/>
                    <a:p>
                      <a:pPr defTabSz="914400">
                        <a:defRPr sz="3200"/>
                      </a:pPr>
                      <a:endParaRPr/>
                    </a:p>
                  </a:txBody>
                  <a:tcPr marL="50800" marR="50800" marT="50800" marB="50800" anchor="ctr" horzOverflow="overflow"/>
                </a:tc>
                <a:tc>
                  <a:txBody>
                    <a:bodyPr/>
                    <a:lstStyle/>
                    <a:p>
                      <a:pPr defTabSz="914400">
                        <a:defRPr sz="3200"/>
                      </a:pPr>
                      <a:endParaRPr dirty="0"/>
                    </a:p>
                  </a:txBody>
                  <a:tcPr marL="50800" marR="50800" marT="50800" marB="50800" anchor="ctr" horzOverflow="overflow"/>
                </a:tc>
                <a:extLst>
                  <a:ext uri="{0D108BD9-81ED-4DB2-BD59-A6C34878D82A}">
                    <a16:rowId xmlns:a16="http://schemas.microsoft.com/office/drawing/2014/main" val="10004"/>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856827125"/>
              </p:ext>
            </p:extLst>
          </p:nvPr>
        </p:nvGraphicFramePr>
        <p:xfrm>
          <a:off x="9327919" y="4599266"/>
          <a:ext cx="2199737" cy="1744128"/>
        </p:xfrm>
        <a:graphic>
          <a:graphicData uri="http://schemas.openxmlformats.org/drawingml/2006/table">
            <a:tbl>
              <a:tblPr firstRow="1"/>
              <a:tblGrid>
                <a:gridCol w="1211765">
                  <a:extLst>
                    <a:ext uri="{9D8B030D-6E8A-4147-A177-3AD203B41FA5}">
                      <a16:colId xmlns:a16="http://schemas.microsoft.com/office/drawing/2014/main" val="863800867"/>
                    </a:ext>
                  </a:extLst>
                </a:gridCol>
                <a:gridCol w="987972">
                  <a:extLst>
                    <a:ext uri="{9D8B030D-6E8A-4147-A177-3AD203B41FA5}">
                      <a16:colId xmlns:a16="http://schemas.microsoft.com/office/drawing/2014/main" val="3751163498"/>
                    </a:ext>
                  </a:extLst>
                </a:gridCol>
              </a:tblGrid>
              <a:tr h="296611">
                <a:tc>
                  <a:txBody>
                    <a:bodyPr/>
                    <a:lstStyle/>
                    <a:p>
                      <a:pPr defTabSz="457200">
                        <a:defRPr b="0"/>
                      </a:pPr>
                      <a:r>
                        <a:rPr sz="1400" b="1">
                          <a:solidFill>
                            <a:srgbClr val="333333"/>
                          </a:solidFill>
                          <a:latin typeface="Tw Cen MT" panose="020B0602020104020603" pitchFamily="34" charset="0"/>
                          <a:ea typeface="Arial"/>
                          <a:cs typeface="Arial"/>
                          <a:sym typeface="Arial"/>
                        </a:rPr>
                        <a:t>Classifier Name</a:t>
                      </a:r>
                    </a:p>
                  </a:txBody>
                  <a:tcPr marL="84666" marR="84666" marT="84666" marB="84666" horzOverflow="overflow"/>
                </a:tc>
                <a:tc>
                  <a:txBody>
                    <a:bodyPr/>
                    <a:lstStyle/>
                    <a:p>
                      <a:pPr defTabSz="457200">
                        <a:defRPr b="0"/>
                      </a:pPr>
                      <a:r>
                        <a:rPr sz="1400" b="1" dirty="0">
                          <a:solidFill>
                            <a:srgbClr val="333333"/>
                          </a:solidFill>
                          <a:latin typeface="Tw Cen MT" panose="020B0602020104020603" pitchFamily="34" charset="0"/>
                          <a:ea typeface="Arial"/>
                          <a:cs typeface="Arial"/>
                          <a:sym typeface="Arial"/>
                        </a:rPr>
                        <a:t>Accuracy Score(%)</a:t>
                      </a:r>
                    </a:p>
                  </a:txBody>
                  <a:tcPr marL="84666" marR="84666" marT="84666" marB="84666" horzOverflow="overflow"/>
                </a:tc>
                <a:extLst>
                  <a:ext uri="{0D108BD9-81ED-4DB2-BD59-A6C34878D82A}">
                    <a16:rowId xmlns:a16="http://schemas.microsoft.com/office/drawing/2014/main" val="1324047007"/>
                  </a:ext>
                </a:extLst>
              </a:tr>
              <a:tr h="296611">
                <a:tc>
                  <a:txBody>
                    <a:bodyPr/>
                    <a:lstStyle/>
                    <a:p>
                      <a:pPr defTabSz="457200"/>
                      <a:r>
                        <a:rPr sz="1400">
                          <a:solidFill>
                            <a:srgbClr val="333333"/>
                          </a:solidFill>
                          <a:latin typeface="Tw Cen MT" panose="020B0602020104020603" pitchFamily="34" charset="0"/>
                          <a:ea typeface="Arial"/>
                          <a:cs typeface="Arial"/>
                          <a:sym typeface="Arial"/>
                        </a:rPr>
                        <a:t>XGBoost</a:t>
                      </a:r>
                    </a:p>
                  </a:txBody>
                  <a:tcPr marL="84666" marR="84666" marT="84666" marB="84666" horzOverflow="overflow"/>
                </a:tc>
                <a:tc>
                  <a:txBody>
                    <a:bodyPr/>
                    <a:lstStyle/>
                    <a:p>
                      <a:pPr defTabSz="457200"/>
                      <a:r>
                        <a:rPr sz="1400">
                          <a:solidFill>
                            <a:srgbClr val="333333"/>
                          </a:solidFill>
                          <a:latin typeface="Tw Cen MT" panose="020B0602020104020603" pitchFamily="34" charset="0"/>
                          <a:ea typeface="Arial"/>
                          <a:cs typeface="Arial"/>
                          <a:sym typeface="Arial"/>
                        </a:rPr>
                        <a:t>75.55</a:t>
                      </a:r>
                    </a:p>
                  </a:txBody>
                  <a:tcPr marL="84666" marR="84666" marT="84666" marB="84666" horzOverflow="overflow"/>
                </a:tc>
                <a:extLst>
                  <a:ext uri="{0D108BD9-81ED-4DB2-BD59-A6C34878D82A}">
                    <a16:rowId xmlns:a16="http://schemas.microsoft.com/office/drawing/2014/main" val="3782815317"/>
                  </a:ext>
                </a:extLst>
              </a:tr>
              <a:tr h="296611">
                <a:tc>
                  <a:txBody>
                    <a:bodyPr/>
                    <a:lstStyle/>
                    <a:p>
                      <a:pPr defTabSz="457200"/>
                      <a:r>
                        <a:rPr sz="1400">
                          <a:solidFill>
                            <a:srgbClr val="333333"/>
                          </a:solidFill>
                          <a:latin typeface="Tw Cen MT" panose="020B0602020104020603" pitchFamily="34" charset="0"/>
                          <a:ea typeface="Arial"/>
                          <a:cs typeface="Arial"/>
                          <a:sym typeface="Arial"/>
                        </a:rPr>
                        <a:t>KNN</a:t>
                      </a:r>
                    </a:p>
                  </a:txBody>
                  <a:tcPr marL="84666" marR="84666" marT="84666" marB="84666" horzOverflow="overflow"/>
                </a:tc>
                <a:tc>
                  <a:txBody>
                    <a:bodyPr/>
                    <a:lstStyle/>
                    <a:p>
                      <a:pPr defTabSz="457200"/>
                      <a:r>
                        <a:rPr sz="1400">
                          <a:solidFill>
                            <a:srgbClr val="333333"/>
                          </a:solidFill>
                          <a:latin typeface="Tw Cen MT" panose="020B0602020104020603" pitchFamily="34" charset="0"/>
                          <a:ea typeface="Arial"/>
                          <a:cs typeface="Arial"/>
                          <a:sym typeface="Arial"/>
                        </a:rPr>
                        <a:t>84.42</a:t>
                      </a:r>
                    </a:p>
                  </a:txBody>
                  <a:tcPr marL="84666" marR="84666" marT="84666" marB="84666" horzOverflow="overflow"/>
                </a:tc>
                <a:extLst>
                  <a:ext uri="{0D108BD9-81ED-4DB2-BD59-A6C34878D82A}">
                    <a16:rowId xmlns:a16="http://schemas.microsoft.com/office/drawing/2014/main" val="1827917575"/>
                  </a:ext>
                </a:extLst>
              </a:tr>
              <a:tr h="296611">
                <a:tc>
                  <a:txBody>
                    <a:bodyPr/>
                    <a:lstStyle/>
                    <a:p>
                      <a:pPr defTabSz="457200"/>
                      <a:r>
                        <a:rPr sz="1400">
                          <a:solidFill>
                            <a:srgbClr val="333333"/>
                          </a:solidFill>
                          <a:latin typeface="Tw Cen MT" panose="020B0602020104020603" pitchFamily="34" charset="0"/>
                          <a:ea typeface="Arial"/>
                          <a:cs typeface="Arial"/>
                          <a:sym typeface="Arial"/>
                        </a:rPr>
                        <a:t>Random Forest</a:t>
                      </a:r>
                    </a:p>
                  </a:txBody>
                  <a:tcPr marL="84666" marR="84666" marT="84666" marB="84666" horzOverflow="overflow"/>
                </a:tc>
                <a:tc>
                  <a:txBody>
                    <a:bodyPr/>
                    <a:lstStyle/>
                    <a:p>
                      <a:pPr defTabSz="457200"/>
                      <a:r>
                        <a:rPr sz="1400" dirty="0">
                          <a:solidFill>
                            <a:srgbClr val="333333"/>
                          </a:solidFill>
                          <a:latin typeface="Tw Cen MT" panose="020B0602020104020603" pitchFamily="34" charset="0"/>
                          <a:ea typeface="Arial"/>
                          <a:cs typeface="Arial"/>
                          <a:sym typeface="Arial"/>
                        </a:rPr>
                        <a:t>97.59</a:t>
                      </a:r>
                    </a:p>
                  </a:txBody>
                  <a:tcPr marL="84666" marR="84666" marT="84666" marB="84666" horzOverflow="overflow"/>
                </a:tc>
                <a:extLst>
                  <a:ext uri="{0D108BD9-81ED-4DB2-BD59-A6C34878D82A}">
                    <a16:rowId xmlns:a16="http://schemas.microsoft.com/office/drawing/2014/main" val="1378695696"/>
                  </a:ext>
                </a:extLst>
              </a:tr>
            </a:tbl>
          </a:graphicData>
        </a:graphic>
      </p:graphicFrame>
      <p:cxnSp>
        <p:nvCxnSpPr>
          <p:cNvPr id="94" name="Straight Connector 93">
            <a:extLst>
              <a:ext uri="{FF2B5EF4-FFF2-40B4-BE49-F238E27FC236}">
                <a16:creationId xmlns:a16="http://schemas.microsoft.com/office/drawing/2014/main" id="{E7309A7E-040E-4F5D-B933-3AB5220F5A95}"/>
              </a:ext>
            </a:extLst>
          </p:cNvPr>
          <p:cNvCxnSpPr>
            <a:cxnSpLocks/>
          </p:cNvCxnSpPr>
          <p:nvPr/>
        </p:nvCxnSpPr>
        <p:spPr>
          <a:xfrm rot="16200000" flipV="1">
            <a:off x="8674852" y="475435"/>
            <a:ext cx="0" cy="1033387"/>
          </a:xfrm>
          <a:prstGeom prst="line">
            <a:avLst/>
          </a:prstGeom>
          <a:ln w="19050">
            <a:solidFill>
              <a:srgbClr val="52CBB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06283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6471EBC4-87A6-491F-9577-5FE2AC99B8AB}"/>
              </a:ext>
            </a:extLst>
          </p:cNvPr>
          <p:cNvGrpSpPr/>
          <p:nvPr/>
        </p:nvGrpSpPr>
        <p:grpSpPr>
          <a:xfrm>
            <a:off x="-10675329" y="0"/>
            <a:ext cx="12482921" cy="6858000"/>
            <a:chOff x="-10684854" y="0"/>
            <a:chExt cx="12482921" cy="6858000"/>
          </a:xfrm>
        </p:grpSpPr>
        <p:sp>
          <p:nvSpPr>
            <p:cNvPr id="51" name="Rectangle 50">
              <a:extLst>
                <a:ext uri="{FF2B5EF4-FFF2-40B4-BE49-F238E27FC236}">
                  <a16:creationId xmlns:a16="http://schemas.microsoft.com/office/drawing/2014/main" id="{A5855400-E72A-4996-AD04-1CE953706F4D}"/>
                </a:ext>
              </a:extLst>
            </p:cNvPr>
            <p:cNvSpPr/>
            <p:nvPr/>
          </p:nvSpPr>
          <p:spPr>
            <a:xfrm>
              <a:off x="-1068485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1552E5B3-117B-4ECF-B808-BD4F048FA23D}"/>
                </a:ext>
              </a:extLst>
            </p:cNvPr>
            <p:cNvSpPr/>
            <p:nvPr/>
          </p:nvSpPr>
          <p:spPr>
            <a:xfrm>
              <a:off x="1340867" y="1978583"/>
              <a:ext cx="457200" cy="2993877"/>
            </a:xfrm>
            <a:prstGeom prst="rect">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213DEA38-B2EA-48AA-ABD7-8C8B9BFA77E8}"/>
              </a:ext>
            </a:extLst>
          </p:cNvPr>
          <p:cNvGrpSpPr/>
          <p:nvPr/>
        </p:nvGrpSpPr>
        <p:grpSpPr>
          <a:xfrm>
            <a:off x="-11128589" y="0"/>
            <a:ext cx="12482923" cy="6858000"/>
            <a:chOff x="-11138114" y="0"/>
            <a:chExt cx="12482923" cy="6858000"/>
          </a:xfrm>
        </p:grpSpPr>
        <p:sp>
          <p:nvSpPr>
            <p:cNvPr id="57" name="Rectangle 56">
              <a:extLst>
                <a:ext uri="{FF2B5EF4-FFF2-40B4-BE49-F238E27FC236}">
                  <a16:creationId xmlns:a16="http://schemas.microsoft.com/office/drawing/2014/main" id="{BEA7FB13-F899-4788-8132-1C0AE0F81BD2}"/>
                </a:ext>
              </a:extLst>
            </p:cNvPr>
            <p:cNvSpPr/>
            <p:nvPr/>
          </p:nvSpPr>
          <p:spPr>
            <a:xfrm>
              <a:off x="-1113811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3214D61A-32CC-425F-B83D-9B69CCA47932}"/>
                </a:ext>
              </a:extLst>
            </p:cNvPr>
            <p:cNvSpPr/>
            <p:nvPr/>
          </p:nvSpPr>
          <p:spPr>
            <a:xfrm>
              <a:off x="887609" y="0"/>
              <a:ext cx="457200" cy="393808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714003" y="1107495"/>
              <a:ext cx="268618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sp>
        <p:nvSpPr>
          <p:cNvPr id="101" name="TextBox 100">
            <a:extLst>
              <a:ext uri="{FF2B5EF4-FFF2-40B4-BE49-F238E27FC236}">
                <a16:creationId xmlns:a16="http://schemas.microsoft.com/office/drawing/2014/main" id="{99D26AEB-DEDC-41F2-8B5D-F8C7A74481C7}"/>
              </a:ext>
            </a:extLst>
          </p:cNvPr>
          <p:cNvSpPr txBox="1"/>
          <p:nvPr/>
        </p:nvSpPr>
        <p:spPr>
          <a:xfrm rot="16200000">
            <a:off x="-824036" y="1713934"/>
            <a:ext cx="3889537"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WORK COMPLETED</a:t>
            </a:r>
            <a:endParaRPr lang="en-US" sz="2400" b="1" dirty="0">
              <a:solidFill>
                <a:srgbClr val="F0EEF0"/>
              </a:solidFill>
              <a:latin typeface="Tw Cen MT" panose="020B0602020104020603" pitchFamily="34" charset="0"/>
            </a:endParaRPr>
          </a:p>
        </p:txBody>
      </p:sp>
      <p:sp>
        <p:nvSpPr>
          <p:cNvPr id="106" name="TextBox 105">
            <a:extLst>
              <a:ext uri="{FF2B5EF4-FFF2-40B4-BE49-F238E27FC236}">
                <a16:creationId xmlns:a16="http://schemas.microsoft.com/office/drawing/2014/main" id="{44541429-1ECE-4BE3-AE5C-D8D3203D9F21}"/>
              </a:ext>
            </a:extLst>
          </p:cNvPr>
          <p:cNvSpPr txBox="1"/>
          <p:nvPr/>
        </p:nvSpPr>
        <p:spPr>
          <a:xfrm rot="16200000">
            <a:off x="57117" y="3244688"/>
            <a:ext cx="2993878" cy="461665"/>
          </a:xfrm>
          <a:prstGeom prst="rect">
            <a:avLst/>
          </a:prstGeom>
          <a:noFill/>
        </p:spPr>
        <p:txBody>
          <a:bodyPr wrap="square" rtlCol="0">
            <a:spAutoFit/>
          </a:bodyPr>
          <a:lstStyle/>
          <a:p>
            <a:pPr algn="ctr"/>
            <a:r>
              <a:rPr lang="en-US" sz="2400" b="1" dirty="0" smtClean="0">
                <a:solidFill>
                  <a:srgbClr val="F0EEF0"/>
                </a:solidFill>
                <a:latin typeface="Tw Cen MT" panose="020B0602020104020603" pitchFamily="34" charset="0"/>
              </a:rPr>
              <a:t>IMPLEMENTATION</a:t>
            </a:r>
            <a:endParaRPr lang="en-US" sz="2400" b="1" dirty="0">
              <a:solidFill>
                <a:srgbClr val="F0EEF0"/>
              </a:solidFill>
              <a:latin typeface="Tw Cen MT" panose="020B0602020104020603" pitchFamily="34" charset="0"/>
            </a:endParaRPr>
          </a:p>
        </p:txBody>
      </p:sp>
      <p:cxnSp>
        <p:nvCxnSpPr>
          <p:cNvPr id="3" name="Straight Connector 2"/>
          <p:cNvCxnSpPr>
            <a:stCxn id="24" idx="3"/>
          </p:cNvCxnSpPr>
          <p:nvPr/>
        </p:nvCxnSpPr>
        <p:spPr>
          <a:xfrm>
            <a:off x="4326193" y="455252"/>
            <a:ext cx="6902246" cy="0"/>
          </a:xfrm>
          <a:prstGeom prst="line">
            <a:avLst/>
          </a:prstGeom>
          <a:ln w="19050">
            <a:solidFill>
              <a:srgbClr val="5D7373"/>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4734232" y="3599626"/>
            <a:ext cx="6494207" cy="0"/>
          </a:xfrm>
          <a:prstGeom prst="line">
            <a:avLst/>
          </a:prstGeom>
          <a:ln w="19050">
            <a:solidFill>
              <a:srgbClr val="5D7373"/>
            </a:solidFill>
          </a:ln>
        </p:spPr>
        <p:style>
          <a:lnRef idx="1">
            <a:schemeClr val="accent1"/>
          </a:lnRef>
          <a:fillRef idx="0">
            <a:schemeClr val="accent1"/>
          </a:fillRef>
          <a:effectRef idx="0">
            <a:schemeClr val="accent1"/>
          </a:effectRef>
          <a:fontRef idx="minor">
            <a:schemeClr val="tx1"/>
          </a:fontRef>
        </p:style>
      </p:cxnSp>
      <p:pic>
        <p:nvPicPr>
          <p:cNvPr id="24" name="X1gH-LRLzmjZmVHMFF4CmR6fb_a0QTbuKWYWSgx0SIKsnZuSQzuM_mjQAZkI4y04jBnH-3gF8C2OWRlSdgo5buLJqrC_rlzWZdFOJM8ot66IKI3mUc94aFxRa87g_a7XTQP8W6nrb7nliSlZCNJYNOcNvKVxpzn1FTFeMWsWabHvoygQ-XkiU3xejU7ExA.png" descr="X1gH-LRLzmjZmVHMFF4CmR6fb_a0QTbuKWYWSgx0SIKsnZuSQzuM_mjQAZkI4y04jBnH-3gF8C2OWRlSdgo5buLJqrC_rlzWZdFOJM8ot66IKI3mUc94aFxRa87g_a7XTQP8W6nrb7nliSlZCNJYNOcNvKVxpzn1FTFeMWsWabHvoygQ-XkiU3xejU7ExA.png"/>
          <p:cNvPicPr>
            <a:picLocks noChangeAspect="1"/>
          </p:cNvPicPr>
          <p:nvPr/>
        </p:nvPicPr>
        <p:blipFill>
          <a:blip r:embed="rId2">
            <a:extLst/>
          </a:blip>
          <a:stretch>
            <a:fillRect/>
          </a:stretch>
        </p:blipFill>
        <p:spPr>
          <a:xfrm>
            <a:off x="2841522" y="455252"/>
            <a:ext cx="2969342" cy="2882328"/>
          </a:xfrm>
          <a:prstGeom prst="round2DiagRect">
            <a:avLst/>
          </a:prstGeom>
          <a:ln w="12700">
            <a:solidFill>
              <a:srgbClr val="5D7373"/>
            </a:solidFill>
            <a:miter lim="400000"/>
          </a:ln>
        </p:spPr>
      </p:pic>
      <p:pic>
        <p:nvPicPr>
          <p:cNvPr id="25" name="rTrImvhHn--tmLFgpLFwyiIzAxcozkpO8T4rrRgP1qOBuqdcwXlKqWaed_ZlfFFFsYccBQD_0_W0czosAk7UXlhyY4tP1y_PighES0WPs9b7JsZfBaWmma15kUxn8GXVgmeAEMQ9l57eVh5hA6RHEnoHWe6T_rCtmQkkXSVWGngRg9NdvQZFz280RUNLgQ.png" descr="rTrImvhHn--tmLFgpLFwyiIzAxcozkpO8T4rrRgP1qOBuqdcwXlKqWaed_ZlfFFFsYccBQD_0_W0czosAk7UXlhyY4tP1y_PighES0WPs9b7JsZfBaWmma15kUxn8GXVgmeAEMQ9l57eVh5hA6RHEnoHWe6T_rCtmQkkXSVWGngRg9NdvQZFz280RUNLgQ.png"/>
          <p:cNvPicPr>
            <a:picLocks noChangeAspect="1"/>
          </p:cNvPicPr>
          <p:nvPr/>
        </p:nvPicPr>
        <p:blipFill>
          <a:blip r:embed="rId3">
            <a:extLst/>
          </a:blip>
          <a:stretch>
            <a:fillRect/>
          </a:stretch>
        </p:blipFill>
        <p:spPr>
          <a:xfrm>
            <a:off x="2841523" y="3601575"/>
            <a:ext cx="3768744" cy="2641909"/>
          </a:xfrm>
          <a:prstGeom prst="round2DiagRect">
            <a:avLst/>
          </a:prstGeom>
          <a:ln w="12700">
            <a:solidFill>
              <a:srgbClr val="5D7373"/>
            </a:solidFill>
            <a:miter lim="400000"/>
          </a:ln>
        </p:spPr>
      </p:pic>
      <p:sp>
        <p:nvSpPr>
          <p:cNvPr id="8" name="Rectangle 7"/>
          <p:cNvSpPr/>
          <p:nvPr/>
        </p:nvSpPr>
        <p:spPr>
          <a:xfrm>
            <a:off x="5987845" y="526526"/>
            <a:ext cx="5240594" cy="1292662"/>
          </a:xfrm>
          <a:prstGeom prst="rect">
            <a:avLst/>
          </a:prstGeom>
        </p:spPr>
        <p:txBody>
          <a:bodyPr wrap="square">
            <a:spAutoFit/>
          </a:bodyPr>
          <a:lstStyle/>
          <a:p>
            <a:pPr>
              <a:lnSpc>
                <a:spcPct val="150000"/>
              </a:lnSpc>
            </a:pPr>
            <a:r>
              <a:rPr lang="en-IN" sz="2000" b="1" dirty="0" smtClean="0">
                <a:solidFill>
                  <a:srgbClr val="5D7373"/>
                </a:solidFill>
                <a:latin typeface="Tw Cen MT" panose="020B0602020104020603" pitchFamily="34" charset="0"/>
              </a:rPr>
              <a:t>CONFUSION MATRIX</a:t>
            </a:r>
          </a:p>
          <a:p>
            <a:pPr>
              <a:lnSpc>
                <a:spcPct val="150000"/>
              </a:lnSpc>
            </a:pPr>
            <a:r>
              <a:rPr lang="en-IN" sz="1600" dirty="0" smtClean="0">
                <a:latin typeface="Tw Cen MT" panose="020B0602020104020603" pitchFamily="34" charset="0"/>
              </a:rPr>
              <a:t>True </a:t>
            </a:r>
            <a:r>
              <a:rPr lang="en-IN" sz="1600" dirty="0">
                <a:latin typeface="Tw Cen MT" panose="020B0602020104020603" pitchFamily="34" charset="0"/>
              </a:rPr>
              <a:t>Positive(TP</a:t>
            </a:r>
            <a:r>
              <a:rPr lang="en-IN" sz="1600" dirty="0" smtClean="0">
                <a:latin typeface="Tw Cen MT" panose="020B0602020104020603" pitchFamily="34" charset="0"/>
              </a:rPr>
              <a:t>) - </a:t>
            </a:r>
            <a:r>
              <a:rPr lang="en-IN" sz="1600" dirty="0">
                <a:latin typeface="Tw Cen MT" panose="020B0602020104020603" pitchFamily="34" charset="0"/>
              </a:rPr>
              <a:t>96%</a:t>
            </a:r>
          </a:p>
          <a:p>
            <a:pPr>
              <a:lnSpc>
                <a:spcPct val="150000"/>
              </a:lnSpc>
            </a:pPr>
            <a:r>
              <a:rPr lang="en-IN" sz="1600" dirty="0">
                <a:latin typeface="Tw Cen MT" panose="020B0602020104020603" pitchFamily="34" charset="0"/>
              </a:rPr>
              <a:t>True Negative(TN</a:t>
            </a:r>
            <a:r>
              <a:rPr lang="en-IN" sz="1600" dirty="0" smtClean="0">
                <a:latin typeface="Tw Cen MT" panose="020B0602020104020603" pitchFamily="34" charset="0"/>
              </a:rPr>
              <a:t>) - </a:t>
            </a:r>
            <a:r>
              <a:rPr lang="en-IN" sz="1600" dirty="0">
                <a:latin typeface="Tw Cen MT" panose="020B0602020104020603" pitchFamily="34" charset="0"/>
              </a:rPr>
              <a:t>99</a:t>
            </a:r>
            <a:r>
              <a:rPr lang="en-IN" sz="1600" dirty="0" smtClean="0">
                <a:latin typeface="Tw Cen MT" panose="020B0602020104020603" pitchFamily="34" charset="0"/>
              </a:rPr>
              <a:t>%</a:t>
            </a:r>
          </a:p>
        </p:txBody>
      </p:sp>
      <p:sp>
        <p:nvSpPr>
          <p:cNvPr id="33" name="Rectangle 32"/>
          <p:cNvSpPr/>
          <p:nvPr/>
        </p:nvSpPr>
        <p:spPr>
          <a:xfrm>
            <a:off x="6763630" y="3704902"/>
            <a:ext cx="4258331" cy="1800493"/>
          </a:xfrm>
          <a:prstGeom prst="rect">
            <a:avLst/>
          </a:prstGeom>
        </p:spPr>
        <p:txBody>
          <a:bodyPr wrap="square">
            <a:spAutoFit/>
          </a:bodyPr>
          <a:lstStyle/>
          <a:p>
            <a:r>
              <a:rPr lang="en-IN" sz="2000" b="1" dirty="0" smtClean="0">
                <a:solidFill>
                  <a:srgbClr val="5D7373"/>
                </a:solidFill>
                <a:latin typeface="Tw Cen MT" panose="020B0602020104020603" pitchFamily="34" charset="0"/>
              </a:rPr>
              <a:t>RECEIVER OPERATING CHARACTERISTIC(ROC) CURVE</a:t>
            </a:r>
          </a:p>
          <a:p>
            <a:endParaRPr lang="en-IN" sz="700" b="1" dirty="0" smtClean="0">
              <a:solidFill>
                <a:srgbClr val="5D7373"/>
              </a:solidFill>
              <a:latin typeface="Tw Cen MT" panose="020B0602020104020603" pitchFamily="34" charset="0"/>
            </a:endParaRPr>
          </a:p>
          <a:p>
            <a:r>
              <a:rPr lang="en-US" sz="1600" dirty="0" smtClean="0">
                <a:latin typeface="Tw Cen MT" panose="020B0602020104020603" pitchFamily="34" charset="0"/>
              </a:rPr>
              <a:t>This </a:t>
            </a:r>
            <a:r>
              <a:rPr lang="en-US" sz="1600" dirty="0">
                <a:latin typeface="Tw Cen MT" panose="020B0602020104020603" pitchFamily="34" charset="0"/>
              </a:rPr>
              <a:t>shows a significantly good performance of the random forest algorithm used for the data. </a:t>
            </a:r>
            <a:r>
              <a:rPr lang="en-US" sz="1600" dirty="0" smtClean="0">
                <a:latin typeface="Tw Cen MT" panose="020B0602020104020603" pitchFamily="34" charset="0"/>
              </a:rPr>
              <a:t>Random </a:t>
            </a:r>
            <a:r>
              <a:rPr lang="en-US" sz="1600" dirty="0">
                <a:latin typeface="Tw Cen MT" panose="020B0602020104020603" pitchFamily="34" charset="0"/>
              </a:rPr>
              <a:t>Forest algorithm worked perfectly for the classification task performed on the data. </a:t>
            </a:r>
            <a:endParaRPr lang="en-IN" sz="1400" dirty="0">
              <a:latin typeface="Tw Cen MT" panose="020B0602020104020603" pitchFamily="34" charset="0"/>
            </a:endParaRPr>
          </a:p>
        </p:txBody>
      </p:sp>
    </p:spTree>
    <p:extLst>
      <p:ext uri="{BB962C8B-B14F-4D97-AF65-F5344CB8AC3E}">
        <p14:creationId xmlns:p14="http://schemas.microsoft.com/office/powerpoint/2010/main" val="22830537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6471EBC4-87A6-491F-9577-5FE2AC99B8AB}"/>
              </a:ext>
            </a:extLst>
          </p:cNvPr>
          <p:cNvGrpSpPr/>
          <p:nvPr/>
        </p:nvGrpSpPr>
        <p:grpSpPr>
          <a:xfrm>
            <a:off x="-10675329" y="0"/>
            <a:ext cx="12482921" cy="6858000"/>
            <a:chOff x="-10684854" y="0"/>
            <a:chExt cx="12482921" cy="6858000"/>
          </a:xfrm>
        </p:grpSpPr>
        <p:sp>
          <p:nvSpPr>
            <p:cNvPr id="51" name="Rectangle 50">
              <a:extLst>
                <a:ext uri="{FF2B5EF4-FFF2-40B4-BE49-F238E27FC236}">
                  <a16:creationId xmlns:a16="http://schemas.microsoft.com/office/drawing/2014/main" id="{A5855400-E72A-4996-AD04-1CE953706F4D}"/>
                </a:ext>
              </a:extLst>
            </p:cNvPr>
            <p:cNvSpPr/>
            <p:nvPr/>
          </p:nvSpPr>
          <p:spPr>
            <a:xfrm>
              <a:off x="-1068485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1552E5B3-117B-4ECF-B808-BD4F048FA23D}"/>
                </a:ext>
              </a:extLst>
            </p:cNvPr>
            <p:cNvSpPr/>
            <p:nvPr/>
          </p:nvSpPr>
          <p:spPr>
            <a:xfrm>
              <a:off x="1340867" y="1978583"/>
              <a:ext cx="457200" cy="2993877"/>
            </a:xfrm>
            <a:prstGeom prst="rect">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213DEA38-B2EA-48AA-ABD7-8C8B9BFA77E8}"/>
              </a:ext>
            </a:extLst>
          </p:cNvPr>
          <p:cNvGrpSpPr/>
          <p:nvPr/>
        </p:nvGrpSpPr>
        <p:grpSpPr>
          <a:xfrm>
            <a:off x="-11128589" y="0"/>
            <a:ext cx="12482923" cy="6858000"/>
            <a:chOff x="-11138114" y="0"/>
            <a:chExt cx="12482923" cy="6858000"/>
          </a:xfrm>
        </p:grpSpPr>
        <p:sp>
          <p:nvSpPr>
            <p:cNvPr id="57" name="Rectangle 56">
              <a:extLst>
                <a:ext uri="{FF2B5EF4-FFF2-40B4-BE49-F238E27FC236}">
                  <a16:creationId xmlns:a16="http://schemas.microsoft.com/office/drawing/2014/main" id="{BEA7FB13-F899-4788-8132-1C0AE0F81BD2}"/>
                </a:ext>
              </a:extLst>
            </p:cNvPr>
            <p:cNvSpPr/>
            <p:nvPr/>
          </p:nvSpPr>
          <p:spPr>
            <a:xfrm>
              <a:off x="-1113811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3214D61A-32CC-425F-B83D-9B69CCA47932}"/>
                </a:ext>
              </a:extLst>
            </p:cNvPr>
            <p:cNvSpPr/>
            <p:nvPr/>
          </p:nvSpPr>
          <p:spPr>
            <a:xfrm>
              <a:off x="887609" y="0"/>
              <a:ext cx="457200" cy="393808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714003" y="1107495"/>
              <a:ext cx="268618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sp>
        <p:nvSpPr>
          <p:cNvPr id="101" name="TextBox 100">
            <a:extLst>
              <a:ext uri="{FF2B5EF4-FFF2-40B4-BE49-F238E27FC236}">
                <a16:creationId xmlns:a16="http://schemas.microsoft.com/office/drawing/2014/main" id="{99D26AEB-DEDC-41F2-8B5D-F8C7A74481C7}"/>
              </a:ext>
            </a:extLst>
          </p:cNvPr>
          <p:cNvSpPr txBox="1"/>
          <p:nvPr/>
        </p:nvSpPr>
        <p:spPr>
          <a:xfrm rot="16200000">
            <a:off x="-824036" y="1713934"/>
            <a:ext cx="3889537"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WORK COMPLETED</a:t>
            </a:r>
            <a:endParaRPr lang="en-US" sz="2400" b="1" dirty="0">
              <a:solidFill>
                <a:srgbClr val="F0EEF0"/>
              </a:solidFill>
              <a:latin typeface="Tw Cen MT" panose="020B0602020104020603" pitchFamily="34" charset="0"/>
            </a:endParaRPr>
          </a:p>
        </p:txBody>
      </p:sp>
      <p:sp>
        <p:nvSpPr>
          <p:cNvPr id="106" name="TextBox 105">
            <a:extLst>
              <a:ext uri="{FF2B5EF4-FFF2-40B4-BE49-F238E27FC236}">
                <a16:creationId xmlns:a16="http://schemas.microsoft.com/office/drawing/2014/main" id="{44541429-1ECE-4BE3-AE5C-D8D3203D9F21}"/>
              </a:ext>
            </a:extLst>
          </p:cNvPr>
          <p:cNvSpPr txBox="1"/>
          <p:nvPr/>
        </p:nvSpPr>
        <p:spPr>
          <a:xfrm rot="16200000">
            <a:off x="57117" y="3244688"/>
            <a:ext cx="2993878" cy="461665"/>
          </a:xfrm>
          <a:prstGeom prst="rect">
            <a:avLst/>
          </a:prstGeom>
          <a:noFill/>
        </p:spPr>
        <p:txBody>
          <a:bodyPr wrap="square" rtlCol="0">
            <a:spAutoFit/>
          </a:bodyPr>
          <a:lstStyle/>
          <a:p>
            <a:pPr algn="ctr"/>
            <a:r>
              <a:rPr lang="en-US" sz="2400" b="1" dirty="0" smtClean="0">
                <a:solidFill>
                  <a:srgbClr val="F0EEF0"/>
                </a:solidFill>
                <a:latin typeface="Tw Cen MT" panose="020B0602020104020603" pitchFamily="34" charset="0"/>
              </a:rPr>
              <a:t>IMPLEMENTATION</a:t>
            </a:r>
            <a:endParaRPr lang="en-US" sz="2400" b="1" dirty="0">
              <a:solidFill>
                <a:srgbClr val="F0EEF0"/>
              </a:solidFill>
              <a:latin typeface="Tw Cen MT" panose="020B0602020104020603" pitchFamily="34" charset="0"/>
            </a:endParaRPr>
          </a:p>
        </p:txBody>
      </p:sp>
      <p:cxnSp>
        <p:nvCxnSpPr>
          <p:cNvPr id="3" name="Straight Connector 2"/>
          <p:cNvCxnSpPr/>
          <p:nvPr/>
        </p:nvCxnSpPr>
        <p:spPr>
          <a:xfrm>
            <a:off x="4335159" y="700877"/>
            <a:ext cx="6902246" cy="0"/>
          </a:xfrm>
          <a:prstGeom prst="line">
            <a:avLst/>
          </a:prstGeom>
          <a:ln w="19050">
            <a:solidFill>
              <a:srgbClr val="5D7373"/>
            </a:solidFill>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6144294" y="698929"/>
            <a:ext cx="4175240" cy="1661993"/>
          </a:xfrm>
          <a:prstGeom prst="rect">
            <a:avLst/>
          </a:prstGeom>
        </p:spPr>
        <p:txBody>
          <a:bodyPr wrap="square">
            <a:spAutoFit/>
          </a:bodyPr>
          <a:lstStyle/>
          <a:p>
            <a:pPr lvl="2">
              <a:lnSpc>
                <a:spcPct val="150000"/>
              </a:lnSpc>
              <a:buSzPct val="80000"/>
            </a:pPr>
            <a:r>
              <a:rPr lang="en-US" sz="2000" b="1" dirty="0" smtClean="0">
                <a:solidFill>
                  <a:srgbClr val="5D7373"/>
                </a:solidFill>
                <a:latin typeface="Tw Cen MT" panose="020B0602020104020603" pitchFamily="34" charset="0"/>
              </a:rPr>
              <a:t>SHAP</a:t>
            </a:r>
            <a:endParaRPr lang="en-US" b="1" dirty="0" smtClean="0">
              <a:solidFill>
                <a:srgbClr val="5D7373"/>
              </a:solidFill>
              <a:latin typeface="Tw Cen MT" panose="020B0602020104020603" pitchFamily="34" charset="0"/>
            </a:endParaRPr>
          </a:p>
          <a:p>
            <a:pPr lvl="2">
              <a:lnSpc>
                <a:spcPct val="150000"/>
              </a:lnSpc>
              <a:buSzPct val="80000"/>
            </a:pPr>
            <a:r>
              <a:rPr lang="en-US" sz="1600" dirty="0" smtClean="0">
                <a:latin typeface="Tw Cen MT" panose="020B0602020104020603" pitchFamily="34" charset="0"/>
              </a:rPr>
              <a:t>Global feature </a:t>
            </a:r>
            <a:r>
              <a:rPr lang="en-US" sz="1600" dirty="0" err="1" smtClean="0">
                <a:latin typeface="Tw Cen MT" panose="020B0602020104020603" pitchFamily="34" charset="0"/>
              </a:rPr>
              <a:t>importances</a:t>
            </a:r>
            <a:r>
              <a:rPr lang="en-US" sz="1600" dirty="0" smtClean="0">
                <a:latin typeface="Tw Cen MT" panose="020B0602020104020603" pitchFamily="34" charset="0"/>
              </a:rPr>
              <a:t/>
            </a:r>
            <a:br>
              <a:rPr lang="en-US" sz="1600" dirty="0" smtClean="0">
                <a:latin typeface="Tw Cen MT" panose="020B0602020104020603" pitchFamily="34" charset="0"/>
              </a:rPr>
            </a:br>
            <a:r>
              <a:rPr lang="en-US" sz="1600" dirty="0" smtClean="0">
                <a:latin typeface="Tw Cen MT" panose="020B0602020104020603" pitchFamily="34" charset="0"/>
              </a:rPr>
              <a:t>Highest importance- “Gamma”</a:t>
            </a:r>
            <a:br>
              <a:rPr lang="en-US" sz="1600" dirty="0" smtClean="0">
                <a:latin typeface="Tw Cen MT" panose="020B0602020104020603" pitchFamily="34" charset="0"/>
              </a:rPr>
            </a:br>
            <a:r>
              <a:rPr lang="en-US" sz="1600" dirty="0" smtClean="0">
                <a:latin typeface="Tw Cen MT" panose="020B0602020104020603" pitchFamily="34" charset="0"/>
              </a:rPr>
              <a:t>Lowest importance- “</a:t>
            </a:r>
            <a:r>
              <a:rPr lang="en-US" sz="1600" dirty="0" err="1" smtClean="0">
                <a:latin typeface="Tw Cen MT" panose="020B0602020104020603" pitchFamily="34" charset="0"/>
              </a:rPr>
              <a:t>Low_beta</a:t>
            </a:r>
            <a:r>
              <a:rPr lang="en-US" sz="1600" dirty="0" smtClean="0">
                <a:latin typeface="Tw Cen MT" panose="020B0602020104020603" pitchFamily="34" charset="0"/>
              </a:rPr>
              <a:t>”</a:t>
            </a:r>
            <a:endParaRPr lang="en-US" sz="1600" dirty="0">
              <a:latin typeface="Tw Cen MT" panose="020B0602020104020603" pitchFamily="34" charset="0"/>
            </a:endParaRPr>
          </a:p>
        </p:txBody>
      </p:sp>
      <p:pic>
        <p:nvPicPr>
          <p:cNvPr id="26" name="9pZYvpMnWkqu0shRf-DF8li2uUoVi0yk4zWGZPUeEJPdK3HgM0XYUWLi_QBTzarPEmFkx9SzBYGBrGzsNQN6gOPxeLbXanvNsEVR8JqqLglzgzVEFnyGPcnwjbs3wgrzWjQJms16KDMVzdA9HBf6PfSU-7T2OIXGA78ae6uUGQ_xYtln76jtaURCVDYySQ.png" descr="9pZYvpMnWkqu0shRf-DF8li2uUoVi0yk4zWGZPUeEJPdK3HgM0XYUWLi_QBTzarPEmFkx9SzBYGBrGzsNQN6gOPxeLbXanvNsEVR8JqqLglzgzVEFnyGPcnwjbs3wgrzWjQJms16KDMVzdA9HBf6PfSU-7T2OIXGA78ae6uUGQ_xYtln76jtaURCVDYySQ.png"/>
          <p:cNvPicPr>
            <a:picLocks noChangeAspect="1"/>
          </p:cNvPicPr>
          <p:nvPr/>
        </p:nvPicPr>
        <p:blipFill>
          <a:blip r:embed="rId2">
            <a:extLst/>
          </a:blip>
          <a:stretch>
            <a:fillRect/>
          </a:stretch>
        </p:blipFill>
        <p:spPr>
          <a:xfrm>
            <a:off x="2850489" y="700877"/>
            <a:ext cx="4032470" cy="2555408"/>
          </a:xfrm>
          <a:prstGeom prst="round2DiagRect">
            <a:avLst/>
          </a:prstGeom>
          <a:ln w="12700">
            <a:solidFill>
              <a:srgbClr val="5D7373"/>
            </a:solidFill>
            <a:miter lim="400000"/>
          </a:ln>
        </p:spPr>
      </p:pic>
      <p:pic>
        <p:nvPicPr>
          <p:cNvPr id="21" name="n7iiwrZqj_eEUzalm5hsw7iHd6Z2cKnk-DsMi0qRAnE_Rw9XrHP7Eme6k_bjKe-DMZer4_8umFom4Q8MAksUSLb1ZmiFo8CSS9HcGcW9iYwJ6RNHLWx64WPjMdeYqzYGj9QSRp3oLh2h8oXh_iC_UkAf0rZ_qYxisRx-9FJ2Mxza8vCWzpHMAAC2zTvirA.png" descr="n7iiwrZqj_eEUzalm5hsw7iHd6Z2cKnk-DsMi0qRAnE_Rw9XrHP7Eme6k_bjKe-DMZer4_8umFom4Q8MAksUSLb1ZmiFo8CSS9HcGcW9iYwJ6RNHLWx64WPjMdeYqzYGj9QSRp3oLh2h8oXh_iC_UkAf0rZ_qYxisRx-9FJ2Mxza8vCWzpHMAAC2zTvirA.png"/>
          <p:cNvPicPr>
            <a:picLocks noChangeAspect="1"/>
          </p:cNvPicPr>
          <p:nvPr/>
        </p:nvPicPr>
        <p:blipFill>
          <a:blip r:embed="rId3">
            <a:extLst/>
          </a:blip>
          <a:stretch>
            <a:fillRect/>
          </a:stretch>
        </p:blipFill>
        <p:spPr>
          <a:xfrm>
            <a:off x="2850489" y="3938081"/>
            <a:ext cx="8622587" cy="770644"/>
          </a:xfrm>
          <a:prstGeom prst="round2DiagRect">
            <a:avLst/>
          </a:prstGeom>
          <a:ln w="12700">
            <a:solidFill>
              <a:srgbClr val="5D7373"/>
            </a:solidFill>
            <a:miter lim="400000"/>
          </a:ln>
        </p:spPr>
      </p:pic>
      <p:pic>
        <p:nvPicPr>
          <p:cNvPr id="22" name="Ed3SnZ5jHihor7a1vuAe_e8bgVgcIBU0UJKiPwU6KQnYD3I7vR2YcPLZ7XiHGzU6fF-TGSpBr1d6yfvPWBmoUZQQe5mvrHJKcNFuK51hmuQ6WD8dgW_rddLnfEpITy264nXPpSuqBbNd_cPSmakZn2k_qaYQqTbbTL6VD4a1p9SLGX7-KUrc3RyVh4bDBg.png" descr="Ed3SnZ5jHihor7a1vuAe_e8bgVgcIBU0UJKiPwU6KQnYD3I7vR2YcPLZ7XiHGzU6fF-TGSpBr1d6yfvPWBmoUZQQe5mvrHJKcNFuK51hmuQ6WD8dgW_rddLnfEpITy264nXPpSuqBbNd_cPSmakZn2k_qaYQqTbbTL6VD4a1p9SLGX7-KUrc3RyVh4bDBg.png"/>
          <p:cNvPicPr>
            <a:picLocks noChangeAspect="1"/>
          </p:cNvPicPr>
          <p:nvPr/>
        </p:nvPicPr>
        <p:blipFill>
          <a:blip r:embed="rId4">
            <a:extLst/>
          </a:blip>
          <a:stretch>
            <a:fillRect/>
          </a:stretch>
        </p:blipFill>
        <p:spPr>
          <a:xfrm>
            <a:off x="2850489" y="5332523"/>
            <a:ext cx="8622587" cy="786811"/>
          </a:xfrm>
          <a:prstGeom prst="round2DiagRect">
            <a:avLst/>
          </a:prstGeom>
          <a:ln w="12700">
            <a:solidFill>
              <a:srgbClr val="5D7373"/>
            </a:solidFill>
            <a:miter lim="400000"/>
          </a:ln>
        </p:spPr>
      </p:pic>
      <p:sp>
        <p:nvSpPr>
          <p:cNvPr id="23" name="Rectangle 22"/>
          <p:cNvSpPr/>
          <p:nvPr/>
        </p:nvSpPr>
        <p:spPr>
          <a:xfrm>
            <a:off x="2850490" y="4835958"/>
            <a:ext cx="8622586" cy="369332"/>
          </a:xfrm>
          <a:prstGeom prst="rect">
            <a:avLst/>
          </a:prstGeom>
        </p:spPr>
        <p:txBody>
          <a:bodyPr wrap="square">
            <a:spAutoFit/>
          </a:bodyPr>
          <a:lstStyle/>
          <a:p>
            <a:pPr algn="ctr"/>
            <a:r>
              <a:rPr lang="en-US" dirty="0">
                <a:latin typeface="Tw Cen MT" panose="020B0602020104020603" pitchFamily="34" charset="0"/>
              </a:rPr>
              <a:t>Features that contributed the most in the prediction of two instances of </a:t>
            </a:r>
            <a:r>
              <a:rPr lang="en-US" dirty="0" smtClean="0">
                <a:latin typeface="Tw Cen MT" panose="020B0602020104020603" pitchFamily="34" charset="0"/>
              </a:rPr>
              <a:t>data (</a:t>
            </a:r>
            <a:r>
              <a:rPr lang="en-US" dirty="0">
                <a:latin typeface="Tw Cen MT" panose="020B0602020104020603" pitchFamily="34" charset="0"/>
              </a:rPr>
              <a:t>25th and 50th)</a:t>
            </a:r>
          </a:p>
        </p:txBody>
      </p:sp>
    </p:spTree>
    <p:extLst>
      <p:ext uri="{BB962C8B-B14F-4D97-AF65-F5344CB8AC3E}">
        <p14:creationId xmlns:p14="http://schemas.microsoft.com/office/powerpoint/2010/main" val="20473660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6471EBC4-87A6-491F-9577-5FE2AC99B8AB}"/>
              </a:ext>
            </a:extLst>
          </p:cNvPr>
          <p:cNvGrpSpPr/>
          <p:nvPr/>
        </p:nvGrpSpPr>
        <p:grpSpPr>
          <a:xfrm>
            <a:off x="-10675329" y="0"/>
            <a:ext cx="12482921" cy="6858000"/>
            <a:chOff x="-10684854" y="0"/>
            <a:chExt cx="12482921" cy="6858000"/>
          </a:xfrm>
        </p:grpSpPr>
        <p:sp>
          <p:nvSpPr>
            <p:cNvPr id="51" name="Rectangle 50">
              <a:extLst>
                <a:ext uri="{FF2B5EF4-FFF2-40B4-BE49-F238E27FC236}">
                  <a16:creationId xmlns:a16="http://schemas.microsoft.com/office/drawing/2014/main" id="{A5855400-E72A-4996-AD04-1CE953706F4D}"/>
                </a:ext>
              </a:extLst>
            </p:cNvPr>
            <p:cNvSpPr/>
            <p:nvPr/>
          </p:nvSpPr>
          <p:spPr>
            <a:xfrm>
              <a:off x="-1068485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1552E5B3-117B-4ECF-B808-BD4F048FA23D}"/>
                </a:ext>
              </a:extLst>
            </p:cNvPr>
            <p:cNvSpPr/>
            <p:nvPr/>
          </p:nvSpPr>
          <p:spPr>
            <a:xfrm>
              <a:off x="1340867" y="1978583"/>
              <a:ext cx="457200" cy="2993877"/>
            </a:xfrm>
            <a:prstGeom prst="rect">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a:extLst>
              <a:ext uri="{FF2B5EF4-FFF2-40B4-BE49-F238E27FC236}">
                <a16:creationId xmlns:a16="http://schemas.microsoft.com/office/drawing/2014/main" id="{213DEA38-B2EA-48AA-ABD7-8C8B9BFA77E8}"/>
              </a:ext>
            </a:extLst>
          </p:cNvPr>
          <p:cNvGrpSpPr/>
          <p:nvPr/>
        </p:nvGrpSpPr>
        <p:grpSpPr>
          <a:xfrm>
            <a:off x="-11128589" y="0"/>
            <a:ext cx="12482923" cy="6858000"/>
            <a:chOff x="-11138114" y="0"/>
            <a:chExt cx="12482923" cy="6858000"/>
          </a:xfrm>
        </p:grpSpPr>
        <p:sp>
          <p:nvSpPr>
            <p:cNvPr id="57" name="Rectangle 56">
              <a:extLst>
                <a:ext uri="{FF2B5EF4-FFF2-40B4-BE49-F238E27FC236}">
                  <a16:creationId xmlns:a16="http://schemas.microsoft.com/office/drawing/2014/main" id="{BEA7FB13-F899-4788-8132-1C0AE0F81BD2}"/>
                </a:ext>
              </a:extLst>
            </p:cNvPr>
            <p:cNvSpPr/>
            <p:nvPr/>
          </p:nvSpPr>
          <p:spPr>
            <a:xfrm>
              <a:off x="-1113811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3214D61A-32CC-425F-B83D-9B69CCA47932}"/>
                </a:ext>
              </a:extLst>
            </p:cNvPr>
            <p:cNvSpPr/>
            <p:nvPr/>
          </p:nvSpPr>
          <p:spPr>
            <a:xfrm>
              <a:off x="887609" y="0"/>
              <a:ext cx="457200" cy="393808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714003" y="1107495"/>
              <a:ext cx="268618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sp>
        <p:nvSpPr>
          <p:cNvPr id="101" name="TextBox 100">
            <a:extLst>
              <a:ext uri="{FF2B5EF4-FFF2-40B4-BE49-F238E27FC236}">
                <a16:creationId xmlns:a16="http://schemas.microsoft.com/office/drawing/2014/main" id="{99D26AEB-DEDC-41F2-8B5D-F8C7A74481C7}"/>
              </a:ext>
            </a:extLst>
          </p:cNvPr>
          <p:cNvSpPr txBox="1"/>
          <p:nvPr/>
        </p:nvSpPr>
        <p:spPr>
          <a:xfrm rot="16200000">
            <a:off x="-824036" y="1713934"/>
            <a:ext cx="3889537"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WORK COMPLETED</a:t>
            </a:r>
            <a:endParaRPr lang="en-US" sz="2400" b="1" dirty="0">
              <a:solidFill>
                <a:srgbClr val="F0EEF0"/>
              </a:solidFill>
              <a:latin typeface="Tw Cen MT" panose="020B0602020104020603" pitchFamily="34" charset="0"/>
            </a:endParaRPr>
          </a:p>
        </p:txBody>
      </p:sp>
      <p:sp>
        <p:nvSpPr>
          <p:cNvPr id="106" name="TextBox 105">
            <a:extLst>
              <a:ext uri="{FF2B5EF4-FFF2-40B4-BE49-F238E27FC236}">
                <a16:creationId xmlns:a16="http://schemas.microsoft.com/office/drawing/2014/main" id="{44541429-1ECE-4BE3-AE5C-D8D3203D9F21}"/>
              </a:ext>
            </a:extLst>
          </p:cNvPr>
          <p:cNvSpPr txBox="1"/>
          <p:nvPr/>
        </p:nvSpPr>
        <p:spPr>
          <a:xfrm rot="16200000">
            <a:off x="57117" y="3244688"/>
            <a:ext cx="2993878" cy="461665"/>
          </a:xfrm>
          <a:prstGeom prst="rect">
            <a:avLst/>
          </a:prstGeom>
          <a:noFill/>
        </p:spPr>
        <p:txBody>
          <a:bodyPr wrap="square" rtlCol="0">
            <a:spAutoFit/>
          </a:bodyPr>
          <a:lstStyle/>
          <a:p>
            <a:pPr algn="ctr"/>
            <a:r>
              <a:rPr lang="en-US" sz="2400" b="1" dirty="0" smtClean="0">
                <a:solidFill>
                  <a:srgbClr val="F0EEF0"/>
                </a:solidFill>
                <a:latin typeface="Tw Cen MT" panose="020B0602020104020603" pitchFamily="34" charset="0"/>
              </a:rPr>
              <a:t>IMPLEMENTATION</a:t>
            </a:r>
            <a:endParaRPr lang="en-US" sz="2400" b="1" dirty="0">
              <a:solidFill>
                <a:srgbClr val="F0EEF0"/>
              </a:solidFill>
              <a:latin typeface="Tw Cen MT" panose="020B0602020104020603" pitchFamily="34" charset="0"/>
            </a:endParaRPr>
          </a:p>
        </p:txBody>
      </p:sp>
      <p:cxnSp>
        <p:nvCxnSpPr>
          <p:cNvPr id="32" name="Straight Connector 31"/>
          <p:cNvCxnSpPr/>
          <p:nvPr/>
        </p:nvCxnSpPr>
        <p:spPr>
          <a:xfrm>
            <a:off x="4698372" y="675627"/>
            <a:ext cx="6494207" cy="0"/>
          </a:xfrm>
          <a:prstGeom prst="line">
            <a:avLst/>
          </a:prstGeom>
          <a:ln w="19050">
            <a:solidFill>
              <a:srgbClr val="5D7373"/>
            </a:solidFill>
          </a:ln>
        </p:spPr>
        <p:style>
          <a:lnRef idx="1">
            <a:schemeClr val="accent1"/>
          </a:lnRef>
          <a:fillRef idx="0">
            <a:schemeClr val="accent1"/>
          </a:fillRef>
          <a:effectRef idx="0">
            <a:schemeClr val="accent1"/>
          </a:effectRef>
          <a:fontRef idx="minor">
            <a:schemeClr val="tx1"/>
          </a:fontRef>
        </p:style>
      </p:cxnSp>
      <p:pic>
        <p:nvPicPr>
          <p:cNvPr id="27" name="Image" descr="Image"/>
          <p:cNvPicPr>
            <a:picLocks noChangeAspect="1"/>
          </p:cNvPicPr>
          <p:nvPr/>
        </p:nvPicPr>
        <p:blipFill>
          <a:blip r:embed="rId2">
            <a:extLst/>
          </a:blip>
          <a:stretch>
            <a:fillRect/>
          </a:stretch>
        </p:blipFill>
        <p:spPr>
          <a:xfrm>
            <a:off x="2805663" y="675627"/>
            <a:ext cx="5513609" cy="2335033"/>
          </a:xfrm>
          <a:prstGeom prst="round2DiagRect">
            <a:avLst/>
          </a:prstGeom>
          <a:ln w="12700">
            <a:solidFill>
              <a:srgbClr val="5D7373"/>
            </a:solidFill>
            <a:miter lim="400000"/>
          </a:ln>
        </p:spPr>
      </p:pic>
      <p:sp>
        <p:nvSpPr>
          <p:cNvPr id="28" name="Rectangle 27"/>
          <p:cNvSpPr/>
          <p:nvPr/>
        </p:nvSpPr>
        <p:spPr>
          <a:xfrm>
            <a:off x="7668306" y="675626"/>
            <a:ext cx="4175240" cy="1877437"/>
          </a:xfrm>
          <a:prstGeom prst="rect">
            <a:avLst/>
          </a:prstGeom>
        </p:spPr>
        <p:txBody>
          <a:bodyPr wrap="square">
            <a:spAutoFit/>
          </a:bodyPr>
          <a:lstStyle/>
          <a:p>
            <a:pPr lvl="2">
              <a:lnSpc>
                <a:spcPct val="150000"/>
              </a:lnSpc>
              <a:buSzPct val="80000"/>
            </a:pPr>
            <a:r>
              <a:rPr lang="en-US" sz="2000" b="1" dirty="0" smtClean="0">
                <a:solidFill>
                  <a:srgbClr val="5D7373"/>
                </a:solidFill>
                <a:latin typeface="Tw Cen MT" panose="020B0602020104020603" pitchFamily="34" charset="0"/>
              </a:rPr>
              <a:t>LIME</a:t>
            </a:r>
            <a:endParaRPr lang="en-US" b="1" dirty="0" smtClean="0">
              <a:solidFill>
                <a:srgbClr val="5D7373"/>
              </a:solidFill>
              <a:latin typeface="Tw Cen MT" panose="020B0602020104020603" pitchFamily="34" charset="0"/>
            </a:endParaRPr>
          </a:p>
          <a:p>
            <a:pPr lvl="2">
              <a:lnSpc>
                <a:spcPct val="150000"/>
              </a:lnSpc>
              <a:buSzPct val="80000"/>
            </a:pPr>
            <a:r>
              <a:rPr lang="en-US" sz="1600" dirty="0" smtClean="0">
                <a:latin typeface="Tw Cen MT" panose="020B0602020104020603" pitchFamily="34" charset="0"/>
              </a:rPr>
              <a:t>Local Explanations</a:t>
            </a:r>
          </a:p>
          <a:p>
            <a:pPr marL="1200150" lvl="2" indent="-285750">
              <a:lnSpc>
                <a:spcPct val="150000"/>
              </a:lnSpc>
              <a:buSzPct val="80000"/>
              <a:buFontTx/>
              <a:buChar char="-"/>
            </a:pPr>
            <a:r>
              <a:rPr lang="en-US" sz="1600" dirty="0" smtClean="0">
                <a:latin typeface="Tw Cen MT" panose="020B0602020104020603" pitchFamily="34" charset="0"/>
              </a:rPr>
              <a:t>Why a prediction is made</a:t>
            </a:r>
          </a:p>
          <a:p>
            <a:pPr marL="1200150" lvl="2" indent="-285750">
              <a:lnSpc>
                <a:spcPct val="150000"/>
              </a:lnSpc>
              <a:buSzPct val="80000"/>
              <a:buFontTx/>
              <a:buChar char="-"/>
            </a:pPr>
            <a:endParaRPr lang="en-US" sz="300" dirty="0" smtClean="0">
              <a:latin typeface="Tw Cen MT" panose="020B0602020104020603" pitchFamily="34" charset="0"/>
            </a:endParaRPr>
          </a:p>
          <a:p>
            <a:pPr marL="1200150" lvl="2" indent="-285750">
              <a:buSzPct val="80000"/>
              <a:buFontTx/>
              <a:buChar char="-"/>
            </a:pPr>
            <a:r>
              <a:rPr lang="en-US" sz="1600" dirty="0" smtClean="0">
                <a:latin typeface="Tw Cen MT" panose="020B0602020104020603" pitchFamily="34" charset="0"/>
              </a:rPr>
              <a:t>How much a feature has</a:t>
            </a:r>
            <a:br>
              <a:rPr lang="en-US" sz="1600" dirty="0" smtClean="0">
                <a:latin typeface="Tw Cen MT" panose="020B0602020104020603" pitchFamily="34" charset="0"/>
              </a:rPr>
            </a:br>
            <a:r>
              <a:rPr lang="en-US" sz="1600" dirty="0" smtClean="0">
                <a:latin typeface="Tw Cen MT" panose="020B0602020104020603" pitchFamily="34" charset="0"/>
              </a:rPr>
              <a:t>contributed to it</a:t>
            </a:r>
            <a:endParaRPr lang="en-US" sz="1600" dirty="0">
              <a:latin typeface="Tw Cen MT" panose="020B0602020104020603" pitchFamily="34" charset="0"/>
            </a:endParaRPr>
          </a:p>
        </p:txBody>
      </p:sp>
      <p:pic>
        <p:nvPicPr>
          <p:cNvPr id="21" name="_u8o6bqdoBStMJHXeNvchnqM7rF1A9nQOCbuZbjX83O8b_SH6-1c0ds5v-mV0Dt6iuw91t2CSBxExwngINmQjS1viJwxqfU6seHm6ybZFlqrh5CC4IObZHS5QKhWS3Upd3dYjc3JZzOFRMp7gHUzemjl84cc0qqFVeJR88JLjAO0UO6CD4hfiJWsFvSDyg.png" descr="_u8o6bqdoBStMJHXeNvchnqM7rF1A9nQOCbuZbjX83O8b_SH6-1c0ds5v-mV0Dt6iuw91t2CSBxExwngINmQjS1viJwxqfU6seHm6ybZFlqrh5CC4IObZHS5QKhWS3Upd3dYjc3JZzOFRMp7gHUzemjl84cc0qqFVeJR88JLjAO0UO6CD4hfiJWsFvSDyg.png"/>
          <p:cNvPicPr>
            <a:picLocks noChangeAspect="1"/>
          </p:cNvPicPr>
          <p:nvPr/>
        </p:nvPicPr>
        <p:blipFill>
          <a:blip r:embed="rId3">
            <a:extLst/>
          </a:blip>
          <a:stretch>
            <a:fillRect/>
          </a:stretch>
        </p:blipFill>
        <p:spPr>
          <a:xfrm>
            <a:off x="2732130" y="3429000"/>
            <a:ext cx="8622587" cy="1126326"/>
          </a:xfrm>
          <a:prstGeom prst="round2DiagRect">
            <a:avLst/>
          </a:prstGeom>
          <a:ln w="12700">
            <a:solidFill>
              <a:srgbClr val="5D7373"/>
            </a:solidFill>
            <a:miter lim="400000"/>
          </a:ln>
        </p:spPr>
      </p:pic>
      <p:pic>
        <p:nvPicPr>
          <p:cNvPr id="22" name="wUXyhfWtdDMvg5_RwwRES5-IkH3GmdKYNe-F9_-QXBfFxPOLSVF_6D5NzD9Mja_mbFP28dkR7xs9VqGOKv96ip93PDt1YriI55WEwTLNiY08glTmUURhO4iJ6J72yAcMXWI9yZDau4wq1P2WVW5SWQPrfw0sLsHUPb0mK7_QdsmsHl7LgbBj77Zz9VIE-Q.png" descr="wUXyhfWtdDMvg5_RwwRES5-IkH3GmdKYNe-F9_-QXBfFxPOLSVF_6D5NzD9Mja_mbFP28dkR7xs9VqGOKv96ip93PDt1YriI55WEwTLNiY08glTmUURhO4iJ6J72yAcMXWI9yZDau4wq1P2WVW5SWQPrfw0sLsHUPb0mK7_QdsmsHl7LgbBj77Zz9VIE-Q.png"/>
          <p:cNvPicPr>
            <a:picLocks noChangeAspect="1"/>
          </p:cNvPicPr>
          <p:nvPr/>
        </p:nvPicPr>
        <p:blipFill>
          <a:blip r:embed="rId4">
            <a:extLst/>
          </a:blip>
          <a:stretch>
            <a:fillRect/>
          </a:stretch>
        </p:blipFill>
        <p:spPr>
          <a:xfrm>
            <a:off x="2732129" y="5100279"/>
            <a:ext cx="8622587" cy="1185606"/>
          </a:xfrm>
          <a:prstGeom prst="round2DiagRect">
            <a:avLst/>
          </a:prstGeom>
          <a:ln w="12700">
            <a:solidFill>
              <a:srgbClr val="5D7373"/>
            </a:solidFill>
            <a:miter lim="400000"/>
          </a:ln>
        </p:spPr>
      </p:pic>
      <p:sp>
        <p:nvSpPr>
          <p:cNvPr id="23" name="Rectangle 22"/>
          <p:cNvSpPr/>
          <p:nvPr/>
        </p:nvSpPr>
        <p:spPr>
          <a:xfrm>
            <a:off x="5287909" y="4643136"/>
            <a:ext cx="3511026" cy="369332"/>
          </a:xfrm>
          <a:prstGeom prst="rect">
            <a:avLst/>
          </a:prstGeom>
        </p:spPr>
        <p:txBody>
          <a:bodyPr wrap="none">
            <a:spAutoFit/>
          </a:bodyPr>
          <a:lstStyle/>
          <a:p>
            <a:r>
              <a:rPr lang="en-US" dirty="0">
                <a:latin typeface="Tw Cen MT" panose="020B0602020104020603" pitchFamily="34" charset="0"/>
              </a:rPr>
              <a:t>Local Explanation for 25th instance </a:t>
            </a:r>
          </a:p>
        </p:txBody>
      </p:sp>
    </p:spTree>
    <p:extLst>
      <p:ext uri="{BB962C8B-B14F-4D97-AF65-F5344CB8AC3E}">
        <p14:creationId xmlns:p14="http://schemas.microsoft.com/office/powerpoint/2010/main" val="11309633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grpSp>
        <p:nvGrpSpPr>
          <p:cNvPr id="60" name="Group 59">
            <a:extLst>
              <a:ext uri="{FF2B5EF4-FFF2-40B4-BE49-F238E27FC236}">
                <a16:creationId xmlns:a16="http://schemas.microsoft.com/office/drawing/2014/main" id="{213DEA38-B2EA-48AA-ABD7-8C8B9BFA77E8}"/>
              </a:ext>
            </a:extLst>
          </p:cNvPr>
          <p:cNvGrpSpPr/>
          <p:nvPr/>
        </p:nvGrpSpPr>
        <p:grpSpPr>
          <a:xfrm>
            <a:off x="-11128589" y="0"/>
            <a:ext cx="12482923" cy="6858000"/>
            <a:chOff x="-11138114" y="0"/>
            <a:chExt cx="12482923" cy="6858000"/>
          </a:xfrm>
        </p:grpSpPr>
        <p:sp>
          <p:nvSpPr>
            <p:cNvPr id="57" name="Rectangle 56">
              <a:extLst>
                <a:ext uri="{FF2B5EF4-FFF2-40B4-BE49-F238E27FC236}">
                  <a16:creationId xmlns:a16="http://schemas.microsoft.com/office/drawing/2014/main" id="{BEA7FB13-F899-4788-8132-1C0AE0F81BD2}"/>
                </a:ext>
              </a:extLst>
            </p:cNvPr>
            <p:cNvSpPr/>
            <p:nvPr/>
          </p:nvSpPr>
          <p:spPr>
            <a:xfrm>
              <a:off x="-11138114"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3214D61A-32CC-425F-B83D-9B69CCA47932}"/>
                </a:ext>
              </a:extLst>
            </p:cNvPr>
            <p:cNvSpPr/>
            <p:nvPr/>
          </p:nvSpPr>
          <p:spPr>
            <a:xfrm>
              <a:off x="887609" y="0"/>
              <a:ext cx="457200" cy="393808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64">
            <a:extLst>
              <a:ext uri="{FF2B5EF4-FFF2-40B4-BE49-F238E27FC236}">
                <a16:creationId xmlns:a16="http://schemas.microsoft.com/office/drawing/2014/main" id="{F7527016-E1C1-4832-8463-E3E4C23282EA}"/>
              </a:ext>
            </a:extLst>
          </p:cNvPr>
          <p:cNvGrpSpPr/>
          <p:nvPr/>
        </p:nvGrpSpPr>
        <p:grpSpPr>
          <a:xfrm>
            <a:off x="-11590772" y="-4764"/>
            <a:ext cx="12495281" cy="6862764"/>
            <a:chOff x="-11600297" y="-4764"/>
            <a:chExt cx="12495281" cy="6862764"/>
          </a:xfrm>
        </p:grpSpPr>
        <p:sp>
          <p:nvSpPr>
            <p:cNvPr id="62" name="Rectangle 61">
              <a:extLst>
                <a:ext uri="{FF2B5EF4-FFF2-40B4-BE49-F238E27FC236}">
                  <a16:creationId xmlns:a16="http://schemas.microsoft.com/office/drawing/2014/main" id="{A3725B73-D5E5-49E8-A59B-E16C8EEE661F}"/>
                </a:ext>
              </a:extLst>
            </p:cNvPr>
            <p:cNvSpPr/>
            <p:nvPr/>
          </p:nvSpPr>
          <p:spPr>
            <a:xfrm>
              <a:off x="-11600297"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a:extLst>
                <a:ext uri="{FF2B5EF4-FFF2-40B4-BE49-F238E27FC236}">
                  <a16:creationId xmlns:a16="http://schemas.microsoft.com/office/drawing/2014/main" id="{96507476-024D-4BC3-AF72-FEC25A7DB3A4}"/>
                </a:ext>
              </a:extLst>
            </p:cNvPr>
            <p:cNvSpPr/>
            <p:nvPr/>
          </p:nvSpPr>
          <p:spPr>
            <a:xfrm>
              <a:off x="437784" y="0"/>
              <a:ext cx="457200" cy="3010660"/>
            </a:xfrm>
            <a:prstGeom prst="rect">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a:extLst>
                <a:ext uri="{FF2B5EF4-FFF2-40B4-BE49-F238E27FC236}">
                  <a16:creationId xmlns:a16="http://schemas.microsoft.com/office/drawing/2014/main" id="{6E418ABF-1DAB-43D8-896A-9F853AA47AEF}"/>
                </a:ext>
              </a:extLst>
            </p:cNvPr>
            <p:cNvSpPr txBox="1"/>
            <p:nvPr/>
          </p:nvSpPr>
          <p:spPr>
            <a:xfrm rot="16200000">
              <a:off x="-714003" y="1107495"/>
              <a:ext cx="268618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STATUS OF PAPER</a:t>
              </a:r>
              <a:endParaRPr lang="en-US" sz="2400" b="1" dirty="0">
                <a:solidFill>
                  <a:srgbClr val="F0EEF0"/>
                </a:solidFill>
                <a:latin typeface="Tw Cen MT" panose="020B0602020104020603" pitchFamily="34" charset="0"/>
              </a:endParaRPr>
            </a:p>
          </p:txBody>
        </p:sp>
      </p:grpSp>
      <p:grpSp>
        <p:nvGrpSpPr>
          <p:cNvPr id="70" name="Group 69">
            <a:extLst>
              <a:ext uri="{FF2B5EF4-FFF2-40B4-BE49-F238E27FC236}">
                <a16:creationId xmlns:a16="http://schemas.microsoft.com/office/drawing/2014/main" id="{61C28CA0-A67A-4F2D-9984-FE60F8C66C46}"/>
              </a:ext>
            </a:extLst>
          </p:cNvPr>
          <p:cNvGrpSpPr/>
          <p:nvPr/>
        </p:nvGrpSpPr>
        <p:grpSpPr>
          <a:xfrm>
            <a:off x="-12044097" y="-4763"/>
            <a:ext cx="12482924" cy="6862763"/>
            <a:chOff x="-12129822" y="-4763"/>
            <a:chExt cx="12482924" cy="6862763"/>
          </a:xfrm>
        </p:grpSpPr>
        <p:sp>
          <p:nvSpPr>
            <p:cNvPr id="67" name="Rectangle 66">
              <a:extLst>
                <a:ext uri="{FF2B5EF4-FFF2-40B4-BE49-F238E27FC236}">
                  <a16:creationId xmlns:a16="http://schemas.microsoft.com/office/drawing/2014/main" id="{CA129AF7-A727-41DB-9B16-6E270BA5A23E}"/>
                </a:ext>
              </a:extLst>
            </p:cNvPr>
            <p:cNvSpPr/>
            <p:nvPr/>
          </p:nvSpPr>
          <p:spPr>
            <a:xfrm>
              <a:off x="-12129822"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B7E10F1C-4A4A-45BB-BD87-2D86726423C0}"/>
                </a:ext>
              </a:extLst>
            </p:cNvPr>
            <p:cNvSpPr/>
            <p:nvPr/>
          </p:nvSpPr>
          <p:spPr>
            <a:xfrm>
              <a:off x="-104098" y="-4763"/>
              <a:ext cx="457200" cy="1983347"/>
            </a:xfrm>
            <a:prstGeom prst="rect">
              <a:avLst/>
            </a:prstGeom>
            <a:solidFill>
              <a:srgbClr val="FF7D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8" name="TextBox 97">
            <a:extLst>
              <a:ext uri="{FF2B5EF4-FFF2-40B4-BE49-F238E27FC236}">
                <a16:creationId xmlns:a16="http://schemas.microsoft.com/office/drawing/2014/main" id="{3318D224-423E-43B3-B54D-1C060BBCAEEB}"/>
              </a:ext>
            </a:extLst>
          </p:cNvPr>
          <p:cNvSpPr txBox="1"/>
          <p:nvPr/>
        </p:nvSpPr>
        <p:spPr>
          <a:xfrm rot="16200000">
            <a:off x="-822660" y="739806"/>
            <a:ext cx="2015893"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REFERENCES</a:t>
            </a:r>
            <a:endParaRPr lang="en-US" sz="2400" b="1" dirty="0">
              <a:solidFill>
                <a:srgbClr val="F0EEF0"/>
              </a:solidFill>
              <a:latin typeface="Tw Cen MT" panose="020B0602020104020603" pitchFamily="34" charset="0"/>
            </a:endParaRPr>
          </a:p>
        </p:txBody>
      </p:sp>
      <p:sp>
        <p:nvSpPr>
          <p:cNvPr id="101" name="TextBox 100">
            <a:extLst>
              <a:ext uri="{FF2B5EF4-FFF2-40B4-BE49-F238E27FC236}">
                <a16:creationId xmlns:a16="http://schemas.microsoft.com/office/drawing/2014/main" id="{99D26AEB-DEDC-41F2-8B5D-F8C7A74481C7}"/>
              </a:ext>
            </a:extLst>
          </p:cNvPr>
          <p:cNvSpPr txBox="1"/>
          <p:nvPr/>
        </p:nvSpPr>
        <p:spPr>
          <a:xfrm rot="16200000">
            <a:off x="-824036" y="1713934"/>
            <a:ext cx="3889537" cy="461665"/>
          </a:xfrm>
          <a:prstGeom prst="rect">
            <a:avLst/>
          </a:prstGeom>
          <a:noFill/>
        </p:spPr>
        <p:txBody>
          <a:bodyPr wrap="square" rtlCol="0">
            <a:spAutoFit/>
          </a:bodyPr>
          <a:lstStyle/>
          <a:p>
            <a:pPr algn="r"/>
            <a:r>
              <a:rPr lang="en-US" sz="2400" b="1" dirty="0" smtClean="0">
                <a:solidFill>
                  <a:srgbClr val="F0EEF0"/>
                </a:solidFill>
                <a:latin typeface="Tw Cen MT" panose="020B0602020104020603" pitchFamily="34" charset="0"/>
              </a:rPr>
              <a:t>WORK COMPLETED</a:t>
            </a:r>
            <a:endParaRPr lang="en-US" sz="2400" b="1" dirty="0">
              <a:solidFill>
                <a:srgbClr val="F0EEF0"/>
              </a:solidFill>
              <a:latin typeface="Tw Cen MT" panose="020B0602020104020603" pitchFamily="34" charset="0"/>
            </a:endParaRPr>
          </a:p>
        </p:txBody>
      </p:sp>
      <p:grpSp>
        <p:nvGrpSpPr>
          <p:cNvPr id="34" name="Group 33">
            <a:extLst>
              <a:ext uri="{FF2B5EF4-FFF2-40B4-BE49-F238E27FC236}">
                <a16:creationId xmlns:a16="http://schemas.microsoft.com/office/drawing/2014/main" id="{33D89BFF-AF6D-47C9-843D-7EECAE4A150B}"/>
              </a:ext>
            </a:extLst>
          </p:cNvPr>
          <p:cNvGrpSpPr/>
          <p:nvPr/>
        </p:nvGrpSpPr>
        <p:grpSpPr>
          <a:xfrm>
            <a:off x="9059043" y="467849"/>
            <a:ext cx="1268304" cy="824338"/>
            <a:chOff x="4259212" y="2049196"/>
            <a:chExt cx="1268304" cy="824338"/>
          </a:xfrm>
        </p:grpSpPr>
        <p:cxnSp>
          <p:nvCxnSpPr>
            <p:cNvPr id="35" name="Straight Connector 34">
              <a:extLst>
                <a:ext uri="{FF2B5EF4-FFF2-40B4-BE49-F238E27FC236}">
                  <a16:creationId xmlns:a16="http://schemas.microsoft.com/office/drawing/2014/main" id="{5DFD0A66-1F3A-445E-8940-61E7E6DD883D}"/>
                </a:ext>
              </a:extLst>
            </p:cNvPr>
            <p:cNvCxnSpPr>
              <a:cxnSpLocks/>
            </p:cNvCxnSpPr>
            <p:nvPr/>
          </p:nvCxnSpPr>
          <p:spPr>
            <a:xfrm flipH="1" flipV="1">
              <a:off x="5099050" y="2049196"/>
              <a:ext cx="428466" cy="824338"/>
            </a:xfrm>
            <a:prstGeom prst="line">
              <a:avLst/>
            </a:prstGeom>
            <a:ln w="28575">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C7AC5331-77BC-423D-9912-AAB54F3590DE}"/>
                </a:ext>
              </a:extLst>
            </p:cNvPr>
            <p:cNvCxnSpPr>
              <a:cxnSpLocks/>
            </p:cNvCxnSpPr>
            <p:nvPr/>
          </p:nvCxnSpPr>
          <p:spPr>
            <a:xfrm flipH="1">
              <a:off x="4259212" y="2051577"/>
              <a:ext cx="849363" cy="0"/>
            </a:xfrm>
            <a:prstGeom prst="line">
              <a:avLst/>
            </a:prstGeom>
            <a:ln w="28575">
              <a:solidFill>
                <a:srgbClr val="92D050"/>
              </a:solidFill>
            </a:ln>
          </p:spPr>
          <p:style>
            <a:lnRef idx="1">
              <a:schemeClr val="accent1"/>
            </a:lnRef>
            <a:fillRef idx="0">
              <a:schemeClr val="accent1"/>
            </a:fillRef>
            <a:effectRef idx="0">
              <a:schemeClr val="accent1"/>
            </a:effectRef>
            <a:fontRef idx="minor">
              <a:schemeClr val="tx1"/>
            </a:fontRef>
          </p:style>
        </p:cxnSp>
      </p:grpSp>
      <p:sp>
        <p:nvSpPr>
          <p:cNvPr id="37" name="Oval 36">
            <a:extLst>
              <a:ext uri="{FF2B5EF4-FFF2-40B4-BE49-F238E27FC236}">
                <a16:creationId xmlns:a16="http://schemas.microsoft.com/office/drawing/2014/main" id="{92B2C9F2-254A-4E4D-9238-351BAA957E7B}"/>
              </a:ext>
            </a:extLst>
          </p:cNvPr>
          <p:cNvSpPr/>
          <p:nvPr/>
        </p:nvSpPr>
        <p:spPr>
          <a:xfrm>
            <a:off x="9224225" y="1165987"/>
            <a:ext cx="2046256" cy="2046256"/>
          </a:xfrm>
          <a:prstGeom prst="ellipse">
            <a:avLst/>
          </a:prstGeom>
          <a:solidFill>
            <a:schemeClr val="bg1"/>
          </a:solidFill>
          <a:ln>
            <a:noFill/>
          </a:ln>
          <a:effectLst>
            <a:outerShdw blurRad="101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E86F8AFB-ECB1-4FCB-A50D-1099BE94CDF4}"/>
              </a:ext>
            </a:extLst>
          </p:cNvPr>
          <p:cNvSpPr/>
          <p:nvPr/>
        </p:nvSpPr>
        <p:spPr>
          <a:xfrm>
            <a:off x="9325696" y="1267458"/>
            <a:ext cx="1843314" cy="1843314"/>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A1FBA010-4079-4C55-9529-6D27B8F6AC92}"/>
              </a:ext>
            </a:extLst>
          </p:cNvPr>
          <p:cNvGrpSpPr/>
          <p:nvPr/>
        </p:nvGrpSpPr>
        <p:grpSpPr>
          <a:xfrm>
            <a:off x="1924751" y="267794"/>
            <a:ext cx="7198003" cy="3647836"/>
            <a:chOff x="-2957630" y="1868191"/>
            <a:chExt cx="7198003" cy="3647836"/>
          </a:xfrm>
        </p:grpSpPr>
        <p:sp>
          <p:nvSpPr>
            <p:cNvPr id="41" name="TextBox 40">
              <a:extLst>
                <a:ext uri="{FF2B5EF4-FFF2-40B4-BE49-F238E27FC236}">
                  <a16:creationId xmlns:a16="http://schemas.microsoft.com/office/drawing/2014/main" id="{91C4931C-6D0E-46B3-995A-21FBC36966C6}"/>
                </a:ext>
              </a:extLst>
            </p:cNvPr>
            <p:cNvSpPr txBox="1"/>
            <p:nvPr/>
          </p:nvSpPr>
          <p:spPr>
            <a:xfrm>
              <a:off x="2789342" y="1868191"/>
              <a:ext cx="1387320" cy="400110"/>
            </a:xfrm>
            <a:prstGeom prst="rect">
              <a:avLst/>
            </a:prstGeom>
            <a:noFill/>
          </p:spPr>
          <p:txBody>
            <a:bodyPr wrap="square" rtlCol="0">
              <a:spAutoFit/>
            </a:bodyPr>
            <a:lstStyle/>
            <a:p>
              <a:pPr algn="r"/>
              <a:r>
                <a:rPr lang="en-US" sz="2000" b="1" dirty="0" smtClean="0">
                  <a:solidFill>
                    <a:srgbClr val="92D050"/>
                  </a:solidFill>
                  <a:latin typeface="Tw Cen MT" panose="020B0602020104020603" pitchFamily="34" charset="0"/>
                </a:rPr>
                <a:t>SUMMARY</a:t>
              </a:r>
              <a:endParaRPr lang="en-US" sz="2000" b="1" dirty="0">
                <a:solidFill>
                  <a:srgbClr val="92D050"/>
                </a:solidFill>
                <a:latin typeface="Tw Cen MT" panose="020B0602020104020603" pitchFamily="34" charset="0"/>
              </a:endParaRPr>
            </a:p>
          </p:txBody>
        </p:sp>
        <p:sp>
          <p:nvSpPr>
            <p:cNvPr id="42" name="TextBox 41">
              <a:extLst>
                <a:ext uri="{FF2B5EF4-FFF2-40B4-BE49-F238E27FC236}">
                  <a16:creationId xmlns:a16="http://schemas.microsoft.com/office/drawing/2014/main" id="{E6D1522A-B559-497C-9275-F975D6855C7A}"/>
                </a:ext>
              </a:extLst>
            </p:cNvPr>
            <p:cNvSpPr txBox="1"/>
            <p:nvPr/>
          </p:nvSpPr>
          <p:spPr>
            <a:xfrm>
              <a:off x="-2957630" y="2222818"/>
              <a:ext cx="7198003" cy="3293209"/>
            </a:xfrm>
            <a:prstGeom prst="rect">
              <a:avLst/>
            </a:prstGeom>
            <a:noFill/>
          </p:spPr>
          <p:txBody>
            <a:bodyPr wrap="square" rtlCol="0">
              <a:spAutoFit/>
            </a:bodyPr>
            <a:lstStyle/>
            <a:p>
              <a:pPr algn="r"/>
              <a:r>
                <a:rPr lang="en-US" b="1" dirty="0" smtClean="0">
                  <a:latin typeface="Tw Cen MT" panose="020B0602020104020603" pitchFamily="34" charset="0"/>
                </a:rPr>
                <a:t>1. </a:t>
              </a:r>
              <a:r>
                <a:rPr lang="en-US" dirty="0" smtClean="0">
                  <a:latin typeface="Tw Cen MT" panose="020B0602020104020603" pitchFamily="34" charset="0"/>
                </a:rPr>
                <a:t>trained </a:t>
              </a:r>
              <a:r>
                <a:rPr lang="en-US" dirty="0">
                  <a:latin typeface="Tw Cen MT" panose="020B0602020104020603" pitchFamily="34" charset="0"/>
                </a:rPr>
                <a:t>the data with 3 classification algorithms, and compared the </a:t>
              </a:r>
              <a:r>
                <a:rPr lang="en-US" dirty="0" smtClean="0">
                  <a:latin typeface="Tw Cen MT" panose="020B0602020104020603" pitchFamily="34" charset="0"/>
                </a:rPr>
                <a:t>results.</a:t>
              </a:r>
              <a:br>
                <a:rPr lang="en-US" dirty="0" smtClean="0">
                  <a:latin typeface="Tw Cen MT" panose="020B0602020104020603" pitchFamily="34" charset="0"/>
                </a:rPr>
              </a:br>
              <a:endParaRPr lang="en-US" sz="700" dirty="0" smtClean="0">
                <a:latin typeface="Tw Cen MT" panose="020B0602020104020603" pitchFamily="34" charset="0"/>
              </a:endParaRPr>
            </a:p>
            <a:p>
              <a:pPr algn="r"/>
              <a:r>
                <a:rPr lang="en-US" b="1" dirty="0" smtClean="0">
                  <a:latin typeface="Tw Cen MT" panose="020B0602020104020603" pitchFamily="34" charset="0"/>
                </a:rPr>
                <a:t>2. </a:t>
              </a:r>
              <a:r>
                <a:rPr lang="en-US" dirty="0">
                  <a:latin typeface="Tw Cen MT" panose="020B0602020104020603" pitchFamily="34" charset="0"/>
                </a:rPr>
                <a:t>chose </a:t>
              </a:r>
              <a:r>
                <a:rPr lang="en-US" dirty="0" smtClean="0">
                  <a:latin typeface="Tw Cen MT" panose="020B0602020104020603" pitchFamily="34" charset="0"/>
                </a:rPr>
                <a:t>Random Forest algorithm for </a:t>
              </a:r>
              <a:r>
                <a:rPr lang="en-US" dirty="0">
                  <a:latin typeface="Tw Cen MT" panose="020B0602020104020603" pitchFamily="34" charset="0"/>
                </a:rPr>
                <a:t>our classification </a:t>
              </a:r>
              <a:r>
                <a:rPr lang="en-US" dirty="0" smtClean="0">
                  <a:latin typeface="Tw Cen MT" panose="020B0602020104020603" pitchFamily="34" charset="0"/>
                </a:rPr>
                <a:t>task,</a:t>
              </a:r>
              <a:br>
                <a:rPr lang="en-US" dirty="0" smtClean="0">
                  <a:latin typeface="Tw Cen MT" panose="020B0602020104020603" pitchFamily="34" charset="0"/>
                </a:rPr>
              </a:br>
              <a:r>
                <a:rPr lang="en-US" dirty="0" smtClean="0">
                  <a:latin typeface="Tw Cen MT" panose="020B0602020104020603" pitchFamily="34" charset="0"/>
                </a:rPr>
                <a:t>as it gave best accuracy value (97%) and AUC value.</a:t>
              </a:r>
              <a:endParaRPr lang="en-US" sz="500" dirty="0">
                <a:latin typeface="Tw Cen MT" panose="020B0602020104020603" pitchFamily="34" charset="0"/>
              </a:endParaRPr>
            </a:p>
            <a:p>
              <a:pPr algn="r"/>
              <a:endParaRPr lang="en-US" sz="700" dirty="0" smtClean="0">
                <a:latin typeface="Tw Cen MT" panose="020B0602020104020603" pitchFamily="34" charset="0"/>
              </a:endParaRPr>
            </a:p>
            <a:p>
              <a:pPr algn="r"/>
              <a:r>
                <a:rPr lang="en-US" b="1" dirty="0" smtClean="0">
                  <a:latin typeface="Tw Cen MT" panose="020B0602020104020603" pitchFamily="34" charset="0"/>
                </a:rPr>
                <a:t>3. </a:t>
              </a:r>
              <a:r>
                <a:rPr lang="en-US" dirty="0">
                  <a:latin typeface="Tw Cen MT" panose="020B0602020104020603" pitchFamily="34" charset="0"/>
                </a:rPr>
                <a:t>explained local and global effects of feature towards the classification</a:t>
              </a:r>
              <a:r>
                <a:rPr lang="en-US" dirty="0" smtClean="0">
                  <a:latin typeface="Tw Cen MT" panose="020B0602020104020603" pitchFamily="34" charset="0"/>
                </a:rPr>
                <a:t>.</a:t>
              </a:r>
              <a:br>
                <a:rPr lang="en-US" dirty="0" smtClean="0">
                  <a:latin typeface="Tw Cen MT" panose="020B0602020104020603" pitchFamily="34" charset="0"/>
                </a:rPr>
              </a:br>
              <a:endParaRPr lang="en-US" sz="700" dirty="0" smtClean="0">
                <a:latin typeface="Tw Cen MT" panose="020B0602020104020603" pitchFamily="34" charset="0"/>
              </a:endParaRPr>
            </a:p>
            <a:p>
              <a:pPr algn="r"/>
              <a:r>
                <a:rPr lang="en-US" b="1" dirty="0" smtClean="0">
                  <a:latin typeface="Tw Cen MT" panose="020B0602020104020603" pitchFamily="34" charset="0"/>
                </a:rPr>
                <a:t>4. </a:t>
              </a:r>
              <a:r>
                <a:rPr lang="en-US" dirty="0" smtClean="0">
                  <a:latin typeface="Tw Cen MT" panose="020B0602020104020603" pitchFamily="34" charset="0"/>
                </a:rPr>
                <a:t>“</a:t>
              </a:r>
              <a:r>
                <a:rPr lang="en-US" dirty="0">
                  <a:latin typeface="Tw Cen MT" panose="020B0602020104020603" pitchFamily="34" charset="0"/>
                </a:rPr>
                <a:t>Gamma” </a:t>
              </a:r>
              <a:r>
                <a:rPr lang="en-US" dirty="0" smtClean="0">
                  <a:latin typeface="Tw Cen MT" panose="020B0602020104020603" pitchFamily="34" charset="0"/>
                </a:rPr>
                <a:t>contributes the </a:t>
              </a:r>
              <a:r>
                <a:rPr lang="en-US" dirty="0">
                  <a:latin typeface="Tw Cen MT" panose="020B0602020104020603" pitchFamily="34" charset="0"/>
                </a:rPr>
                <a:t>most towards the prediction globally</a:t>
              </a:r>
              <a:r>
                <a:rPr lang="en-US" dirty="0" smtClean="0">
                  <a:latin typeface="Tw Cen MT" panose="020B0602020104020603" pitchFamily="34" charset="0"/>
                </a:rPr>
                <a:t>.</a:t>
              </a:r>
            </a:p>
            <a:p>
              <a:pPr algn="r"/>
              <a:r>
                <a:rPr lang="en-US" sz="700" dirty="0" smtClean="0">
                  <a:latin typeface="Tw Cen MT" panose="020B0602020104020603" pitchFamily="34" charset="0"/>
                </a:rPr>
                <a:t/>
              </a:r>
              <a:br>
                <a:rPr lang="en-US" sz="700" dirty="0" smtClean="0">
                  <a:latin typeface="Tw Cen MT" panose="020B0602020104020603" pitchFamily="34" charset="0"/>
                </a:rPr>
              </a:br>
              <a:r>
                <a:rPr lang="en-US" b="1" dirty="0" smtClean="0">
                  <a:latin typeface="Tw Cen MT" panose="020B0602020104020603" pitchFamily="34" charset="0"/>
                </a:rPr>
                <a:t>5. </a:t>
              </a:r>
              <a:r>
                <a:rPr lang="en-US" b="1" dirty="0">
                  <a:latin typeface="Tw Cen MT" panose="020B0602020104020603" pitchFamily="34" charset="0"/>
                </a:rPr>
                <a:t> </a:t>
              </a:r>
              <a:r>
                <a:rPr lang="en-US" dirty="0">
                  <a:latin typeface="Tw Cen MT" panose="020B0602020104020603" pitchFamily="34" charset="0"/>
                </a:rPr>
                <a:t>For local explanations, we used LIME </a:t>
              </a:r>
              <a:r>
                <a:rPr lang="en-US" dirty="0" smtClean="0">
                  <a:latin typeface="Tw Cen MT" panose="020B0602020104020603" pitchFamily="34" charset="0"/>
                </a:rPr>
                <a:t>and the contribution</a:t>
              </a:r>
              <a:br>
                <a:rPr lang="en-US" dirty="0" smtClean="0">
                  <a:latin typeface="Tw Cen MT" panose="020B0602020104020603" pitchFamily="34" charset="0"/>
                </a:rPr>
              </a:br>
              <a:r>
                <a:rPr lang="en-US" dirty="0" smtClean="0">
                  <a:latin typeface="Tw Cen MT" panose="020B0602020104020603" pitchFamily="34" charset="0"/>
                </a:rPr>
                <a:t>of </a:t>
              </a:r>
              <a:r>
                <a:rPr lang="en-US" dirty="0">
                  <a:latin typeface="Tw Cen MT" panose="020B0602020104020603" pitchFamily="34" charset="0"/>
                </a:rPr>
                <a:t>each feature changes for different instances of the data.</a:t>
              </a:r>
              <a:r>
                <a:rPr lang="en-US" dirty="0"/>
                <a:t> </a:t>
              </a:r>
            </a:p>
            <a:p>
              <a:r>
                <a:rPr lang="en-US" dirty="0"/>
                <a:t/>
              </a:r>
              <a:br>
                <a:rPr lang="en-US" dirty="0"/>
              </a:br>
              <a:endParaRPr lang="en-US" dirty="0" smtClean="0">
                <a:latin typeface="Tw Cen MT" panose="020B0602020104020603" pitchFamily="34" charset="0"/>
              </a:endParaRPr>
            </a:p>
            <a:p>
              <a:pPr algn="r"/>
              <a:endParaRPr lang="en-US" dirty="0">
                <a:latin typeface="Tw Cen MT" panose="020B0602020104020603" pitchFamily="34" charset="0"/>
              </a:endParaRPr>
            </a:p>
          </p:txBody>
        </p:sp>
      </p:grpSp>
      <p:grpSp>
        <p:nvGrpSpPr>
          <p:cNvPr id="43" name="Group 42">
            <a:extLst>
              <a:ext uri="{FF2B5EF4-FFF2-40B4-BE49-F238E27FC236}">
                <a16:creationId xmlns:a16="http://schemas.microsoft.com/office/drawing/2014/main" id="{184F4D81-4B92-407E-94E7-D52334722E8D}"/>
              </a:ext>
            </a:extLst>
          </p:cNvPr>
          <p:cNvGrpSpPr/>
          <p:nvPr/>
        </p:nvGrpSpPr>
        <p:grpSpPr>
          <a:xfrm>
            <a:off x="9682688" y="1538915"/>
            <a:ext cx="1129330" cy="1127402"/>
            <a:chOff x="6357938" y="1647825"/>
            <a:chExt cx="465138" cy="464344"/>
          </a:xfrm>
          <a:solidFill>
            <a:schemeClr val="bg1"/>
          </a:solidFill>
        </p:grpSpPr>
        <p:sp>
          <p:nvSpPr>
            <p:cNvPr id="44" name="AutoShape 84">
              <a:extLst>
                <a:ext uri="{FF2B5EF4-FFF2-40B4-BE49-F238E27FC236}">
                  <a16:creationId xmlns:a16="http://schemas.microsoft.com/office/drawing/2014/main" id="{705BA4A5-0DD2-42C0-968F-B236A1286094}"/>
                </a:ext>
              </a:extLst>
            </p:cNvPr>
            <p:cNvSpPr>
              <a:spLocks/>
            </p:cNvSpPr>
            <p:nvPr/>
          </p:nvSpPr>
          <p:spPr bwMode="auto">
            <a:xfrm>
              <a:off x="6357938" y="1647825"/>
              <a:ext cx="46513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900"/>
                  </a:moveTo>
                  <a:cubicBezTo>
                    <a:pt x="20249" y="19643"/>
                    <a:pt x="19644" y="20249"/>
                    <a:pt x="18899" y="20249"/>
                  </a:cubicBezTo>
                  <a:lnTo>
                    <a:pt x="2699" y="20249"/>
                  </a:lnTo>
                  <a:cubicBezTo>
                    <a:pt x="1955" y="20249"/>
                    <a:pt x="1349" y="19643"/>
                    <a:pt x="1349" y="18900"/>
                  </a:cubicBezTo>
                  <a:lnTo>
                    <a:pt x="1349" y="5400"/>
                  </a:lnTo>
                  <a:cubicBezTo>
                    <a:pt x="1349" y="5027"/>
                    <a:pt x="1652" y="4725"/>
                    <a:pt x="2024" y="4725"/>
                  </a:cubicBezTo>
                  <a:lnTo>
                    <a:pt x="2699" y="4725"/>
                  </a:lnTo>
                  <a:lnTo>
                    <a:pt x="2699" y="18225"/>
                  </a:lnTo>
                  <a:cubicBezTo>
                    <a:pt x="2699" y="18598"/>
                    <a:pt x="3001" y="18900"/>
                    <a:pt x="3374" y="18900"/>
                  </a:cubicBezTo>
                  <a:cubicBezTo>
                    <a:pt x="3748" y="18900"/>
                    <a:pt x="4049" y="18598"/>
                    <a:pt x="4049" y="18225"/>
                  </a:cubicBezTo>
                  <a:lnTo>
                    <a:pt x="4049" y="2025"/>
                  </a:lnTo>
                  <a:cubicBezTo>
                    <a:pt x="4049" y="1652"/>
                    <a:pt x="4352" y="1350"/>
                    <a:pt x="4724" y="1350"/>
                  </a:cubicBezTo>
                  <a:lnTo>
                    <a:pt x="19575" y="1350"/>
                  </a:lnTo>
                  <a:cubicBezTo>
                    <a:pt x="19947" y="1350"/>
                    <a:pt x="20249" y="1652"/>
                    <a:pt x="20249" y="2025"/>
                  </a:cubicBezTo>
                  <a:cubicBezTo>
                    <a:pt x="20249" y="2025"/>
                    <a:pt x="20249" y="18900"/>
                    <a:pt x="20249" y="18900"/>
                  </a:cubicBezTo>
                  <a:close/>
                  <a:moveTo>
                    <a:pt x="19575" y="0"/>
                  </a:moveTo>
                  <a:lnTo>
                    <a:pt x="4724" y="0"/>
                  </a:lnTo>
                  <a:cubicBezTo>
                    <a:pt x="3606" y="0"/>
                    <a:pt x="2699" y="905"/>
                    <a:pt x="2699" y="2025"/>
                  </a:cubicBezTo>
                  <a:lnTo>
                    <a:pt x="2699" y="3375"/>
                  </a:lnTo>
                  <a:lnTo>
                    <a:pt x="2024" y="3375"/>
                  </a:lnTo>
                  <a:cubicBezTo>
                    <a:pt x="906" y="3375"/>
                    <a:pt x="0" y="4280"/>
                    <a:pt x="0" y="5400"/>
                  </a:cubicBezTo>
                  <a:lnTo>
                    <a:pt x="0" y="18900"/>
                  </a:lnTo>
                  <a:cubicBezTo>
                    <a:pt x="0" y="20391"/>
                    <a:pt x="1208" y="21599"/>
                    <a:pt x="2699" y="21599"/>
                  </a:cubicBezTo>
                  <a:lnTo>
                    <a:pt x="18899" y="21599"/>
                  </a:lnTo>
                  <a:cubicBezTo>
                    <a:pt x="20391" y="21599"/>
                    <a:pt x="21600" y="20391"/>
                    <a:pt x="21600" y="18900"/>
                  </a:cubicBezTo>
                  <a:lnTo>
                    <a:pt x="21600" y="2025"/>
                  </a:lnTo>
                  <a:cubicBezTo>
                    <a:pt x="21600" y="905"/>
                    <a:pt x="20693" y="0"/>
                    <a:pt x="19575"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45" name="AutoShape 85">
              <a:extLst>
                <a:ext uri="{FF2B5EF4-FFF2-40B4-BE49-F238E27FC236}">
                  <a16:creationId xmlns:a16="http://schemas.microsoft.com/office/drawing/2014/main" id="{78B86C2A-D5D7-4AAB-8A13-0EED7A0DB24C}"/>
                </a:ext>
              </a:extLst>
            </p:cNvPr>
            <p:cNvSpPr>
              <a:spLocks/>
            </p:cNvSpPr>
            <p:nvPr/>
          </p:nvSpPr>
          <p:spPr bwMode="auto">
            <a:xfrm>
              <a:off x="6634163" y="1821657"/>
              <a:ext cx="130175"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46" name="AutoShape 86">
              <a:extLst>
                <a:ext uri="{FF2B5EF4-FFF2-40B4-BE49-F238E27FC236}">
                  <a16:creationId xmlns:a16="http://schemas.microsoft.com/office/drawing/2014/main" id="{70FB672E-8BBB-43FC-95D3-58BEDA6A12D9}"/>
                </a:ext>
              </a:extLst>
            </p:cNvPr>
            <p:cNvSpPr>
              <a:spLocks/>
            </p:cNvSpPr>
            <p:nvPr/>
          </p:nvSpPr>
          <p:spPr bwMode="auto">
            <a:xfrm>
              <a:off x="6634163" y="1778000"/>
              <a:ext cx="130175"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47" name="AutoShape 87">
              <a:extLst>
                <a:ext uri="{FF2B5EF4-FFF2-40B4-BE49-F238E27FC236}">
                  <a16:creationId xmlns:a16="http://schemas.microsoft.com/office/drawing/2014/main" id="{E262E638-28DB-4348-BCDF-75479343A5BF}"/>
                </a:ext>
              </a:extLst>
            </p:cNvPr>
            <p:cNvSpPr>
              <a:spLocks/>
            </p:cNvSpPr>
            <p:nvPr/>
          </p:nvSpPr>
          <p:spPr bwMode="auto">
            <a:xfrm>
              <a:off x="6634163" y="1734344"/>
              <a:ext cx="130175"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48" name="AutoShape 88">
              <a:extLst>
                <a:ext uri="{FF2B5EF4-FFF2-40B4-BE49-F238E27FC236}">
                  <a16:creationId xmlns:a16="http://schemas.microsoft.com/office/drawing/2014/main" id="{32257038-9294-4CFD-8446-CA9D30813363}"/>
                </a:ext>
              </a:extLst>
            </p:cNvPr>
            <p:cNvSpPr>
              <a:spLocks/>
            </p:cNvSpPr>
            <p:nvPr/>
          </p:nvSpPr>
          <p:spPr bwMode="auto">
            <a:xfrm>
              <a:off x="6474619" y="2039938"/>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49" name="AutoShape 89">
              <a:extLst>
                <a:ext uri="{FF2B5EF4-FFF2-40B4-BE49-F238E27FC236}">
                  <a16:creationId xmlns:a16="http://schemas.microsoft.com/office/drawing/2014/main" id="{FD5C9514-BA5B-40BA-9193-CC3FAA813647}"/>
                </a:ext>
              </a:extLst>
            </p:cNvPr>
            <p:cNvSpPr>
              <a:spLocks/>
            </p:cNvSpPr>
            <p:nvPr/>
          </p:nvSpPr>
          <p:spPr bwMode="auto">
            <a:xfrm>
              <a:off x="6474619" y="1996282"/>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50" name="AutoShape 90">
              <a:extLst>
                <a:ext uri="{FF2B5EF4-FFF2-40B4-BE49-F238E27FC236}">
                  <a16:creationId xmlns:a16="http://schemas.microsoft.com/office/drawing/2014/main" id="{805588AD-CA63-453C-B004-57BB1671BC0E}"/>
                </a:ext>
              </a:extLst>
            </p:cNvPr>
            <p:cNvSpPr>
              <a:spLocks/>
            </p:cNvSpPr>
            <p:nvPr/>
          </p:nvSpPr>
          <p:spPr bwMode="auto">
            <a:xfrm>
              <a:off x="6474619" y="1952625"/>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53" name="AutoShape 91">
              <a:extLst>
                <a:ext uri="{FF2B5EF4-FFF2-40B4-BE49-F238E27FC236}">
                  <a16:creationId xmlns:a16="http://schemas.microsoft.com/office/drawing/2014/main" id="{A0DE4F78-D505-4BE1-AE5F-EA430F12E2B8}"/>
                </a:ext>
              </a:extLst>
            </p:cNvPr>
            <p:cNvSpPr>
              <a:spLocks/>
            </p:cNvSpPr>
            <p:nvPr/>
          </p:nvSpPr>
          <p:spPr bwMode="auto">
            <a:xfrm>
              <a:off x="6634163" y="2039938"/>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54" name="AutoShape 92">
              <a:extLst>
                <a:ext uri="{FF2B5EF4-FFF2-40B4-BE49-F238E27FC236}">
                  <a16:creationId xmlns:a16="http://schemas.microsoft.com/office/drawing/2014/main" id="{732EB659-F273-491B-8C6B-16D3CF23CD9F}"/>
                </a:ext>
              </a:extLst>
            </p:cNvPr>
            <p:cNvSpPr>
              <a:spLocks/>
            </p:cNvSpPr>
            <p:nvPr/>
          </p:nvSpPr>
          <p:spPr bwMode="auto">
            <a:xfrm>
              <a:off x="6634163" y="1996282"/>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56" name="AutoShape 93">
              <a:extLst>
                <a:ext uri="{FF2B5EF4-FFF2-40B4-BE49-F238E27FC236}">
                  <a16:creationId xmlns:a16="http://schemas.microsoft.com/office/drawing/2014/main" id="{05F19897-BA40-48DF-B6AF-B9C45664988D}"/>
                </a:ext>
              </a:extLst>
            </p:cNvPr>
            <p:cNvSpPr>
              <a:spLocks/>
            </p:cNvSpPr>
            <p:nvPr/>
          </p:nvSpPr>
          <p:spPr bwMode="auto">
            <a:xfrm>
              <a:off x="6634163" y="1952625"/>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59" name="AutoShape 94">
              <a:extLst>
                <a:ext uri="{FF2B5EF4-FFF2-40B4-BE49-F238E27FC236}">
                  <a16:creationId xmlns:a16="http://schemas.microsoft.com/office/drawing/2014/main" id="{A2C651C8-F8B6-4D15-9A70-EF7912B8BBA6}"/>
                </a:ext>
              </a:extLst>
            </p:cNvPr>
            <p:cNvSpPr>
              <a:spLocks/>
            </p:cNvSpPr>
            <p:nvPr/>
          </p:nvSpPr>
          <p:spPr bwMode="auto">
            <a:xfrm>
              <a:off x="6474619" y="1865313"/>
              <a:ext cx="289719"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69"/>
                    <a:pt x="242" y="21599"/>
                    <a:pt x="540" y="21599"/>
                  </a:cubicBezTo>
                  <a:lnTo>
                    <a:pt x="21060" y="21599"/>
                  </a:lnTo>
                  <a:cubicBezTo>
                    <a:pt x="21357" y="21599"/>
                    <a:pt x="21600" y="16769"/>
                    <a:pt x="21600" y="10800"/>
                  </a:cubicBezTo>
                  <a:cubicBezTo>
                    <a:pt x="21600" y="4851"/>
                    <a:pt x="21357" y="0"/>
                    <a:pt x="2106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61" name="AutoShape 95">
              <a:extLst>
                <a:ext uri="{FF2B5EF4-FFF2-40B4-BE49-F238E27FC236}">
                  <a16:creationId xmlns:a16="http://schemas.microsoft.com/office/drawing/2014/main" id="{4A7B0C17-0569-45CE-B4BD-4E0C6306F73E}"/>
                </a:ext>
              </a:extLst>
            </p:cNvPr>
            <p:cNvSpPr>
              <a:spLocks/>
            </p:cNvSpPr>
            <p:nvPr/>
          </p:nvSpPr>
          <p:spPr bwMode="auto">
            <a:xfrm>
              <a:off x="6474619" y="1908969"/>
              <a:ext cx="289719"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90"/>
                    <a:pt x="242" y="21599"/>
                    <a:pt x="540" y="21599"/>
                  </a:cubicBezTo>
                  <a:lnTo>
                    <a:pt x="21060" y="21599"/>
                  </a:lnTo>
                  <a:cubicBezTo>
                    <a:pt x="21357" y="21599"/>
                    <a:pt x="21600" y="16790"/>
                    <a:pt x="21600" y="10800"/>
                  </a:cubicBezTo>
                  <a:cubicBezTo>
                    <a:pt x="21600" y="4851"/>
                    <a:pt x="21357" y="0"/>
                    <a:pt x="2106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66" name="AutoShape 96">
              <a:extLst>
                <a:ext uri="{FF2B5EF4-FFF2-40B4-BE49-F238E27FC236}">
                  <a16:creationId xmlns:a16="http://schemas.microsoft.com/office/drawing/2014/main" id="{5C7153AC-93CB-4887-92B5-6437A0F7DC5F}"/>
                </a:ext>
              </a:extLst>
            </p:cNvPr>
            <p:cNvSpPr>
              <a:spLocks/>
            </p:cNvSpPr>
            <p:nvPr/>
          </p:nvSpPr>
          <p:spPr bwMode="auto">
            <a:xfrm>
              <a:off x="6474619" y="1705769"/>
              <a:ext cx="130175" cy="1301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4792"/>
                  </a:moveTo>
                  <a:lnTo>
                    <a:pt x="16800" y="4792"/>
                  </a:lnTo>
                  <a:lnTo>
                    <a:pt x="16800" y="16797"/>
                  </a:lnTo>
                  <a:lnTo>
                    <a:pt x="4799" y="16797"/>
                  </a:lnTo>
                  <a:cubicBezTo>
                    <a:pt x="4799" y="16797"/>
                    <a:pt x="4799" y="4792"/>
                    <a:pt x="4799" y="4792"/>
                  </a:cubicBezTo>
                  <a:close/>
                  <a:moveTo>
                    <a:pt x="2399" y="21600"/>
                  </a:moveTo>
                  <a:lnTo>
                    <a:pt x="19199" y="21600"/>
                  </a:lnTo>
                  <a:cubicBezTo>
                    <a:pt x="20527" y="21600"/>
                    <a:pt x="21600" y="20523"/>
                    <a:pt x="21600" y="19198"/>
                  </a:cubicBezTo>
                  <a:lnTo>
                    <a:pt x="21600" y="2401"/>
                  </a:lnTo>
                  <a:cubicBezTo>
                    <a:pt x="21600" y="1076"/>
                    <a:pt x="20527" y="0"/>
                    <a:pt x="19199" y="0"/>
                  </a:cubicBezTo>
                  <a:lnTo>
                    <a:pt x="2399" y="0"/>
                  </a:lnTo>
                  <a:cubicBezTo>
                    <a:pt x="1072" y="0"/>
                    <a:pt x="0" y="1076"/>
                    <a:pt x="0" y="2401"/>
                  </a:cubicBezTo>
                  <a:lnTo>
                    <a:pt x="0" y="19198"/>
                  </a:lnTo>
                  <a:cubicBezTo>
                    <a:pt x="0" y="20523"/>
                    <a:pt x="1072" y="21600"/>
                    <a:pt x="2399" y="2160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grpSp>
      <p:grpSp>
        <p:nvGrpSpPr>
          <p:cNvPr id="69" name="Group 68">
            <a:extLst>
              <a:ext uri="{FF2B5EF4-FFF2-40B4-BE49-F238E27FC236}">
                <a16:creationId xmlns:a16="http://schemas.microsoft.com/office/drawing/2014/main" id="{F28D99F2-F312-43F8-BB7A-A0809D49C62F}"/>
              </a:ext>
            </a:extLst>
          </p:cNvPr>
          <p:cNvGrpSpPr/>
          <p:nvPr/>
        </p:nvGrpSpPr>
        <p:grpSpPr>
          <a:xfrm flipV="1">
            <a:off x="8195708" y="4589378"/>
            <a:ext cx="377465" cy="821078"/>
            <a:chOff x="2277387" y="2945884"/>
            <a:chExt cx="377465" cy="821078"/>
          </a:xfrm>
        </p:grpSpPr>
        <p:cxnSp>
          <p:nvCxnSpPr>
            <p:cNvPr id="71" name="Straight Connector 70">
              <a:extLst>
                <a:ext uri="{FF2B5EF4-FFF2-40B4-BE49-F238E27FC236}">
                  <a16:creationId xmlns:a16="http://schemas.microsoft.com/office/drawing/2014/main" id="{D78A5BE8-870F-44CF-8808-2CCAE1E77A8B}"/>
                </a:ext>
              </a:extLst>
            </p:cNvPr>
            <p:cNvCxnSpPr>
              <a:cxnSpLocks/>
            </p:cNvCxnSpPr>
            <p:nvPr/>
          </p:nvCxnSpPr>
          <p:spPr>
            <a:xfrm flipH="1" flipV="1">
              <a:off x="2449965" y="2945884"/>
              <a:ext cx="204887" cy="821078"/>
            </a:xfrm>
            <a:prstGeom prst="line">
              <a:avLst/>
            </a:prstGeom>
            <a:ln w="28575">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B094EAB-760A-4D52-958F-000663E00B10}"/>
                </a:ext>
              </a:extLst>
            </p:cNvPr>
            <p:cNvCxnSpPr>
              <a:cxnSpLocks/>
            </p:cNvCxnSpPr>
            <p:nvPr/>
          </p:nvCxnSpPr>
          <p:spPr>
            <a:xfrm flipH="1" flipV="1">
              <a:off x="2277387" y="2947977"/>
              <a:ext cx="184485" cy="0"/>
            </a:xfrm>
            <a:prstGeom prst="line">
              <a:avLst/>
            </a:prstGeom>
            <a:ln w="28575">
              <a:solidFill>
                <a:srgbClr val="92D050"/>
              </a:solidFill>
            </a:ln>
          </p:spPr>
          <p:style>
            <a:lnRef idx="1">
              <a:schemeClr val="accent1"/>
            </a:lnRef>
            <a:fillRef idx="0">
              <a:schemeClr val="accent1"/>
            </a:fillRef>
            <a:effectRef idx="0">
              <a:schemeClr val="accent1"/>
            </a:effectRef>
            <a:fontRef idx="minor">
              <a:schemeClr val="tx1"/>
            </a:fontRef>
          </p:style>
        </p:cxnSp>
      </p:grpSp>
      <p:sp>
        <p:nvSpPr>
          <p:cNvPr id="73" name="Oval 72">
            <a:extLst>
              <a:ext uri="{FF2B5EF4-FFF2-40B4-BE49-F238E27FC236}">
                <a16:creationId xmlns:a16="http://schemas.microsoft.com/office/drawing/2014/main" id="{ABD22872-6651-453F-B64F-B43EA60FCC52}"/>
              </a:ext>
            </a:extLst>
          </p:cNvPr>
          <p:cNvSpPr/>
          <p:nvPr/>
        </p:nvSpPr>
        <p:spPr>
          <a:xfrm>
            <a:off x="7824731" y="3302382"/>
            <a:ext cx="1399494" cy="1399494"/>
          </a:xfrm>
          <a:prstGeom prst="ellipse">
            <a:avLst/>
          </a:prstGeom>
          <a:solidFill>
            <a:schemeClr val="bg1"/>
          </a:solidFill>
          <a:ln>
            <a:noFill/>
          </a:ln>
          <a:effectLst>
            <a:outerShdw blurRad="101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Oval 73">
            <a:extLst>
              <a:ext uri="{FF2B5EF4-FFF2-40B4-BE49-F238E27FC236}">
                <a16:creationId xmlns:a16="http://schemas.microsoft.com/office/drawing/2014/main" id="{9442E2FE-6D4D-41A3-AFB4-B7046976EB8F}"/>
              </a:ext>
            </a:extLst>
          </p:cNvPr>
          <p:cNvSpPr/>
          <p:nvPr/>
        </p:nvSpPr>
        <p:spPr>
          <a:xfrm>
            <a:off x="7913971" y="3391622"/>
            <a:ext cx="1221014" cy="1221014"/>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BB0D69A3-D388-482E-A211-DD6F78B6DE8F}"/>
              </a:ext>
            </a:extLst>
          </p:cNvPr>
          <p:cNvGrpSpPr/>
          <p:nvPr/>
        </p:nvGrpSpPr>
        <p:grpSpPr>
          <a:xfrm>
            <a:off x="1932856" y="5209457"/>
            <a:ext cx="6282516" cy="1099630"/>
            <a:chOff x="-3446012" y="5391747"/>
            <a:chExt cx="6282516" cy="1099630"/>
          </a:xfrm>
        </p:grpSpPr>
        <p:sp>
          <p:nvSpPr>
            <p:cNvPr id="77" name="TextBox 76">
              <a:extLst>
                <a:ext uri="{FF2B5EF4-FFF2-40B4-BE49-F238E27FC236}">
                  <a16:creationId xmlns:a16="http://schemas.microsoft.com/office/drawing/2014/main" id="{D7BC0A79-5C42-428B-BDCB-AE36BDF149D9}"/>
                </a:ext>
              </a:extLst>
            </p:cNvPr>
            <p:cNvSpPr txBox="1"/>
            <p:nvPr/>
          </p:nvSpPr>
          <p:spPr>
            <a:xfrm>
              <a:off x="568296" y="5391747"/>
              <a:ext cx="2260103" cy="400110"/>
            </a:xfrm>
            <a:prstGeom prst="rect">
              <a:avLst/>
            </a:prstGeom>
            <a:noFill/>
          </p:spPr>
          <p:txBody>
            <a:bodyPr wrap="square" rtlCol="0">
              <a:spAutoFit/>
            </a:bodyPr>
            <a:lstStyle/>
            <a:p>
              <a:pPr algn="r"/>
              <a:r>
                <a:rPr lang="en-US" sz="2000" b="1" dirty="0" smtClean="0">
                  <a:solidFill>
                    <a:srgbClr val="92D050"/>
                  </a:solidFill>
                  <a:latin typeface="Tw Cen MT" panose="020B0602020104020603" pitchFamily="34" charset="0"/>
                </a:rPr>
                <a:t>FUTURE WORK</a:t>
              </a:r>
              <a:endParaRPr lang="en-US" sz="2000" b="1" dirty="0">
                <a:solidFill>
                  <a:srgbClr val="92D050"/>
                </a:solidFill>
                <a:latin typeface="Tw Cen MT" panose="020B0602020104020603" pitchFamily="34" charset="0"/>
              </a:endParaRPr>
            </a:p>
          </p:txBody>
        </p:sp>
        <p:sp>
          <p:nvSpPr>
            <p:cNvPr id="78" name="TextBox 77">
              <a:extLst>
                <a:ext uri="{FF2B5EF4-FFF2-40B4-BE49-F238E27FC236}">
                  <a16:creationId xmlns:a16="http://schemas.microsoft.com/office/drawing/2014/main" id="{B75AA67F-0DC7-484B-AE7B-D10599659E8B}"/>
                </a:ext>
              </a:extLst>
            </p:cNvPr>
            <p:cNvSpPr txBox="1"/>
            <p:nvPr/>
          </p:nvSpPr>
          <p:spPr>
            <a:xfrm>
              <a:off x="-3446012" y="5768102"/>
              <a:ext cx="6282516" cy="723275"/>
            </a:xfrm>
            <a:prstGeom prst="rect">
              <a:avLst/>
            </a:prstGeom>
            <a:noFill/>
          </p:spPr>
          <p:txBody>
            <a:bodyPr wrap="square" rtlCol="0">
              <a:spAutoFit/>
            </a:bodyPr>
            <a:lstStyle/>
            <a:p>
              <a:pPr marL="228600" indent="-228600" algn="r">
                <a:buSzPct val="80000"/>
                <a:buBlip>
                  <a:blip r:embed="rId2"/>
                </a:buBlip>
              </a:pPr>
              <a:r>
                <a:rPr lang="en-US" b="1" dirty="0" smtClean="0">
                  <a:latin typeface="Tw Cen MT" panose="020B0602020104020603" pitchFamily="34" charset="0"/>
                </a:rPr>
                <a:t>1. </a:t>
              </a:r>
              <a:r>
                <a:rPr lang="en-US" dirty="0" smtClean="0">
                  <a:latin typeface="Tw Cen MT" panose="020B0602020104020603" pitchFamily="34" charset="0"/>
                </a:rPr>
                <a:t>Detect ADHD with facial expression</a:t>
              </a:r>
            </a:p>
            <a:p>
              <a:pPr marL="228600" indent="-228600" algn="r">
                <a:buSzPct val="80000"/>
                <a:buBlip>
                  <a:blip r:embed="rId2"/>
                </a:buBlip>
              </a:pPr>
              <a:endParaRPr lang="en-US" sz="500" dirty="0" smtClean="0">
                <a:latin typeface="Tw Cen MT" panose="020B0602020104020603" pitchFamily="34" charset="0"/>
              </a:endParaRPr>
            </a:p>
            <a:p>
              <a:pPr marL="228600" indent="-228600" algn="r">
                <a:buSzPct val="80000"/>
                <a:buBlip>
                  <a:blip r:embed="rId2"/>
                </a:buBlip>
              </a:pPr>
              <a:r>
                <a:rPr lang="en-US" b="1" dirty="0" smtClean="0">
                  <a:latin typeface="Tw Cen MT" panose="020B0602020104020603" pitchFamily="34" charset="0"/>
                </a:rPr>
                <a:t>2. </a:t>
              </a:r>
              <a:r>
                <a:rPr lang="en-US" dirty="0" smtClean="0">
                  <a:latin typeface="Tw Cen MT" panose="020B0602020104020603" pitchFamily="34" charset="0"/>
                </a:rPr>
                <a:t>Find some other parameters that can help identifying ADHD</a:t>
              </a:r>
              <a:endParaRPr lang="en-US" dirty="0">
                <a:latin typeface="Tw Cen MT" panose="020B0602020104020603" pitchFamily="34" charset="0"/>
              </a:endParaRPr>
            </a:p>
          </p:txBody>
        </p:sp>
      </p:grpSp>
      <p:pic>
        <p:nvPicPr>
          <p:cNvPr id="1026" name="Picture 2" descr="https://cdn-icons-png.flaticon.com/512/3812/3812017.png"/>
          <p:cNvPicPr>
            <a:picLocks noChangeAspect="1" noChangeArrowheads="1"/>
          </p:cNvPicPr>
          <p:nvPr/>
        </p:nvPicPr>
        <p:blipFill>
          <a:blip r:embed="rId3" cstate="hqprint">
            <a:lum bright="70000" contrast="-70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a:stretch>
            <a:fillRect/>
          </a:stretch>
        </p:blipFill>
        <p:spPr bwMode="auto">
          <a:xfrm>
            <a:off x="8118019" y="3595670"/>
            <a:ext cx="812918" cy="8129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936390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399</TotalTime>
  <Words>844</Words>
  <Application>Microsoft Office PowerPoint</Application>
  <PresentationFormat>Widescreen</PresentationFormat>
  <Paragraphs>149</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Gill Sans</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Arkajyoti Poddar</dc:creator>
  <cp:lastModifiedBy>Arkajyoti Poddar</cp:lastModifiedBy>
  <cp:revision>44</cp:revision>
  <dcterms:created xsi:type="dcterms:W3CDTF">2020-09-29T10:58:38Z</dcterms:created>
  <dcterms:modified xsi:type="dcterms:W3CDTF">2022-11-15T16:19:18Z</dcterms:modified>
</cp:coreProperties>
</file>

<file path=docProps/thumbnail.jpeg>
</file>